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ato" panose="020F0502020204030203" pitchFamily="34" charset="0"/>
      <p:regular r:id="rId21"/>
      <p:bold r:id="rId22"/>
      <p:italic r:id="rId23"/>
      <p:boldItalic r:id="rId24"/>
    </p:embeddedFont>
    <p:embeddedFont>
      <p:font typeface="Lato Black" panose="020F0502020204030203" pitchFamily="34" charset="0"/>
      <p:bold r:id="rId25"/>
      <p:boldItalic r:id="rId26"/>
    </p:embeddedFont>
    <p:embeddedFont>
      <p:font typeface="Rubik" panose="020B0604020202020204" charset="-79"/>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10B0C3-C9DF-4550-96A8-D6507D19EC78}">
  <a:tblStyle styleId="{6510B0C3-C9DF-4550-96A8-D6507D19EC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3faac371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3faac371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effd3e17b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effd3e17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f3796210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2f3796210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fad8c5815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2fad8c581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ato"/>
                <a:ea typeface="Lato"/>
                <a:cs typeface="Lato"/>
                <a:sym typeface="Lato"/>
              </a:rPr>
              <a:t>Sometimes there are sites which are free to use - look for the photos there  …</a:t>
            </a:r>
            <a:endParaRPr>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effd3e17b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2effd3e17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444da72b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444da72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2effd3e17b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2effd3e17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f3796210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2f3796210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f3796210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2f3796210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3faac371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3faac37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2fad8c581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2fad8c58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2effd3e17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2effd3e1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2effd3e17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2effd3e17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3ff0425a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3ff0425a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f3796210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2f3796210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3ff0425a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3ff0425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3faac371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3faac371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CUSTOM">
    <p:spTree>
      <p:nvGrpSpPr>
        <p:cNvPr id="1"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xvZHNwBHirQ"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q=how+to+do+a+reverse+image+search&amp;rlz=1C1GCEB_enCA856CA900&amp;oq=how+to+do+a+reverse+&amp;aqs=chrome.0.0i512j69i57j0i512l8.6301j0j15&amp;sourceid=chrome&amp;ie=UTF-8&amp;safe=active&amp;ssui=on"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ribbr.com/mla-citation-generator/"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owl.purdue.edu/owl/research_and_citation/apa6_style/apa_formatting_and_style_guide/footnotes_and_endnotes.html" TargetMode="External"/><Relationship Id="rId5" Type="http://schemas.openxmlformats.org/officeDocument/2006/relationships/hyperlink" Target="https://www.scribendi.com/academy/articles/what_are_footnotes.en.html#what-are-footnotes" TargetMode="External"/><Relationship Id="rId4" Type="http://schemas.openxmlformats.org/officeDocument/2006/relationships/hyperlink" Target="https://www.scribbr.com/apa-citation-generato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bing.com/images/search?view=detailV2&amp;id=B1079ECECA8756AC1A715FFC49E7F9681A436735&amp;thid=OIP.Nj6jERn1RUC0AMdMgtEj_wAAAA&amp;mediaurl=https%3A%2F%2Fthumbs.dreamstime.com%2Ft%2Fd-funny-cartoon-burglar-thief-character-holding-email-address-symbol-render-113279763.jpg&amp;exph=160&amp;expw=160&amp;q=3d+thief&amp;selectedindex=218&amp;ajaxhist=0&amp;vt=0&amp;eim=1" TargetMode="External"/><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secondary.oslis.org/cite-sources/mla-secondary-citation" TargetMode="External"/><Relationship Id="rId5" Type="http://schemas.openxmlformats.org/officeDocument/2006/relationships/hyperlink" Target="https://www.bibme.org/" TargetMode="External"/><Relationship Id="rId4" Type="http://schemas.openxmlformats.org/officeDocument/2006/relationships/hyperlink" Target="https://www.easybib.com/mla/sourc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anstockphoto.ca/3d-funny-cartoon-criminal-burglar-44209131.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owl.purdue.edu/owl/avoiding_plagiarism/plagiarism_faq.html" TargetMode="External"/><Relationship Id="rId5" Type="http://schemas.openxmlformats.org/officeDocument/2006/relationships/hyperlink" Target="https://docs.google.com/presentation/d/13Ouo6HCHWy_UuPc6NwHjmqOyrVU8J5ikWRZ2RNHO_wM/edit#slide=id.g12f37962108_0_20" TargetMode="External"/><Relationship Id="rId4" Type="http://schemas.openxmlformats.org/officeDocument/2006/relationships/hyperlink" Target="https://schoolworkhelper.net/corruption-in-macbeth/"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owl.purdue.edu/site_map.html" TargetMode="External"/><Relationship Id="rId3" Type="http://schemas.openxmlformats.org/officeDocument/2006/relationships/hyperlink" Target="https://wcdsbca-my.sharepoint.com/:w:/g/personal/beth_wolf_wcdsb_ca/Eb4VDGV8nsZZrdBSAdwdc08Bm-aAmRx-YD6bcIcg922ceQ?e=wcwb2Z" TargetMode="External"/><Relationship Id="rId7" Type="http://schemas.openxmlformats.org/officeDocument/2006/relationships/hyperlink" Target="https://owl.purdue.edu/owl/avoiding_plagiarism/index.html" TargetMode="External"/><Relationship Id="rId12"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georgebrown.ca/LLC/studytools/plagiarism/" TargetMode="External"/><Relationship Id="rId11" Type="http://schemas.openxmlformats.org/officeDocument/2006/relationships/hyperlink" Target="https://www.bibme.org/mla/website-citation" TargetMode="External"/><Relationship Id="rId5" Type="http://schemas.openxmlformats.org/officeDocument/2006/relationships/hyperlink" Target="https://www.plagiarism.org/article/preventing-plagiarism-when-writing" TargetMode="External"/><Relationship Id="rId10" Type="http://schemas.openxmlformats.org/officeDocument/2006/relationships/hyperlink" Target="http://www.easybib.com/" TargetMode="External"/><Relationship Id="rId4" Type="http://schemas.openxmlformats.org/officeDocument/2006/relationships/hyperlink" Target="https://writing.wisc.edu/Handbook/QPA_plagiarism.html" TargetMode="External"/><Relationship Id="rId9" Type="http://schemas.openxmlformats.org/officeDocument/2006/relationships/hyperlink" Target="https://secondary.oslis.org/cite-sources/mla-secondary-citation"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dreamstime.com/illustration/3d-man-time-management-text-clock.html" TargetMode="External"/><Relationship Id="rId13" Type="http://schemas.openxmlformats.org/officeDocument/2006/relationships/hyperlink" Target="https://www.canstockphoto.com/books-14036485.html" TargetMode="External"/><Relationship Id="rId18" Type="http://schemas.openxmlformats.org/officeDocument/2006/relationships/hyperlink" Target="https://www.dreamstime.com/stock-illustration-d-man-carrying-pile-books-illustration-stack-heavy-concept-overwhelmed-student-human-person-character-white-people-image48795177" TargetMode="External"/><Relationship Id="rId3" Type="http://schemas.openxmlformats.org/officeDocument/2006/relationships/hyperlink" Target="https://www.shutterstock.com/image-illustration/3d-render-funny-cartoon-burglar-thief-1025796703" TargetMode="External"/><Relationship Id="rId7" Type="http://schemas.openxmlformats.org/officeDocument/2006/relationships/hyperlink" Target="https://www.google.com/search?q=cheating+on+a+test&amp;tbm=isch&amp;ved=2ahUKEwiy_6P8rYD4AhWYo3IEHVZJDToQ2-cCegQIABAA&amp;oq=cheating+on+a+test&amp;gs_lcp=CgNpbWcQAzIECCMQJzIECCMQJzIFCAAQgAQyBQgAEIAEMgUIABCABDIGCAAQHhAFMgYIABAeEAUyBggAEB4QBTIGCAAQHhAFMgYIABAeEAU6BwgAELEDEEM6BAgAEEM6CggAELEDEIMBEENQlghYlBZgzxdoAHAAeACAAXuIAaIIkgEDNi41mAEAoAEBqgELZ3dzLXdpei1pbWfAAQE&amp;sclient=img&amp;ei=BB-RYrLtGJjHytMP1pK10AM&amp;bih=577&amp;biw=1280&amp;rlz=1C1GCEB_enCA856CA900&amp;safe=active&amp;ssui=on#imgrc=ViNFSeXX7mIZ3M" TargetMode="External"/><Relationship Id="rId12" Type="http://schemas.openxmlformats.org/officeDocument/2006/relationships/hyperlink" Target="https://www.sd59.bc.ca/node/12873" TargetMode="External"/><Relationship Id="rId17" Type="http://schemas.openxmlformats.org/officeDocument/2006/relationships/hyperlink" Target="https://www.123rf.com/photo_14868478_3d-people-man-person-with-a-folder-and-a-magnifying-glass-search-concept.html" TargetMode="External"/><Relationship Id="rId2" Type="http://schemas.openxmlformats.org/officeDocument/2006/relationships/notesSlide" Target="../notesSlides/notesSlide18.xml"/><Relationship Id="rId16" Type="http://schemas.openxmlformats.org/officeDocument/2006/relationships/hyperlink" Target="https://stock.adobe.com/images/omino-bianco-con-simbolo-copyright/70917187" TargetMode="External"/><Relationship Id="rId1" Type="http://schemas.openxmlformats.org/officeDocument/2006/relationships/slideLayout" Target="../slideLayouts/slideLayout3.xml"/><Relationship Id="rId6" Type="http://schemas.openxmlformats.org/officeDocument/2006/relationships/hyperlink" Target="https://www.dreamstime.com/d-man-pointing-to-empty-board-d-illustration-d-man-pointing-to-empty-board-d-rendered-illustration-small-people-image123196611" TargetMode="External"/><Relationship Id="rId11" Type="http://schemas.openxmlformats.org/officeDocument/2006/relationships/hyperlink" Target="https://www.dreamstime.com/stock-illustration-d-white-people-teacher-f-grade-test-illustration-fail-symbol-education-concept-isolated-background-image95482952" TargetMode="External"/><Relationship Id="rId5" Type="http://schemas.openxmlformats.org/officeDocument/2006/relationships/hyperlink" Target="https://www.shutterstock.com/image-illustration/3d-render-burglar-carrying-shopping-basket-488481328" TargetMode="External"/><Relationship Id="rId15" Type="http://schemas.openxmlformats.org/officeDocument/2006/relationships/hyperlink" Target="https://depositphotos.com/5602812/stock-photo-3d-human-men-usb-stick.html" TargetMode="External"/><Relationship Id="rId10" Type="http://schemas.openxmlformats.org/officeDocument/2006/relationships/hyperlink" Target="https://www.dreamstime.com/d-british-police-man-chasing-criminal-rendering-isolated-white-image145312911" TargetMode="External"/><Relationship Id="rId4" Type="http://schemas.openxmlformats.org/officeDocument/2006/relationships/hyperlink" Target="https://www.shutterstock.com/image-illustration/3d-render-burglar-running-laptop-181155905" TargetMode="External"/><Relationship Id="rId9" Type="http://schemas.openxmlformats.org/officeDocument/2006/relationships/hyperlink" Target="https://www.dreamstime.com/d-man-shrug-shoulder-i-dont-know-pose-gesture-illustration-uncomprehending-opened-his-arms-to-sides-posing-rendering-image140944625" TargetMode="External"/><Relationship Id="rId14" Type="http://schemas.openxmlformats.org/officeDocument/2006/relationships/hyperlink" Target="https://www.123rf.com/photo_37751363_3d-man-rolls-forbidden-sign-as-wheel-no-symbol-prohibition-3d-render-isolated-on-whit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3" y="744575"/>
            <a:ext cx="52239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Plagiarism and Cheating</a:t>
            </a:r>
            <a:endParaRPr/>
          </a:p>
        </p:txBody>
      </p:sp>
      <p:sp>
        <p:nvSpPr>
          <p:cNvPr id="56" name="Google Shape;56;p14"/>
          <p:cNvSpPr txBox="1">
            <a:spLocks noGrp="1"/>
          </p:cNvSpPr>
          <p:nvPr>
            <p:ph type="subTitle" idx="1"/>
          </p:nvPr>
        </p:nvSpPr>
        <p:spPr>
          <a:xfrm>
            <a:off x="311700" y="2834125"/>
            <a:ext cx="5223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Academic THEFT!!</a:t>
            </a:r>
            <a:endParaRPr/>
          </a:p>
        </p:txBody>
      </p:sp>
      <p:pic>
        <p:nvPicPr>
          <p:cNvPr id="57" name="Google Shape;57;p14"/>
          <p:cNvPicPr preferRelativeResize="0"/>
          <p:nvPr/>
        </p:nvPicPr>
        <p:blipFill rotWithShape="1">
          <a:blip r:embed="rId3">
            <a:alphaModFix/>
          </a:blip>
          <a:srcRect l="9203" r="6671"/>
          <a:stretch/>
        </p:blipFill>
        <p:spPr>
          <a:xfrm>
            <a:off x="5270200" y="919950"/>
            <a:ext cx="2779300" cy="330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212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61414"/>
                </a:solidFill>
              </a:rPr>
              <a:t>Consequences </a:t>
            </a:r>
            <a:r>
              <a:rPr lang="en"/>
              <a:t>… If you steal from a store?</a:t>
            </a:r>
            <a:endParaRPr/>
          </a:p>
        </p:txBody>
      </p:sp>
      <p:sp>
        <p:nvSpPr>
          <p:cNvPr id="146" name="Google Shape;146;p23"/>
          <p:cNvSpPr txBox="1">
            <a:spLocks noGrp="1"/>
          </p:cNvSpPr>
          <p:nvPr>
            <p:ph type="body" idx="1"/>
          </p:nvPr>
        </p:nvSpPr>
        <p:spPr>
          <a:xfrm>
            <a:off x="411475" y="785675"/>
            <a:ext cx="6616200" cy="169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34343"/>
                </a:solidFill>
              </a:rPr>
              <a:t>Prices</a:t>
            </a:r>
            <a:r>
              <a:rPr lang="en">
                <a:solidFill>
                  <a:srgbClr val="434343"/>
                </a:solidFill>
              </a:rPr>
              <a:t> - go up for everyone</a:t>
            </a:r>
            <a:endParaRPr>
              <a:solidFill>
                <a:srgbClr val="434343"/>
              </a:solidFill>
            </a:endParaRPr>
          </a:p>
          <a:p>
            <a:pPr marL="0" lvl="0" indent="0" algn="l" rtl="0">
              <a:spcBef>
                <a:spcPts val="0"/>
              </a:spcBef>
              <a:spcAft>
                <a:spcPts val="0"/>
              </a:spcAft>
              <a:buNone/>
            </a:pPr>
            <a:r>
              <a:rPr lang="en" b="1">
                <a:solidFill>
                  <a:srgbClr val="434343"/>
                </a:solidFill>
              </a:rPr>
              <a:t>Restorative Justice</a:t>
            </a:r>
            <a:r>
              <a:rPr lang="en">
                <a:solidFill>
                  <a:srgbClr val="434343"/>
                </a:solidFill>
              </a:rPr>
              <a:t> - facing your victim and saying “sorry” for what you’ve done </a:t>
            </a:r>
            <a:endParaRPr>
              <a:solidFill>
                <a:srgbClr val="434343"/>
              </a:solidFill>
            </a:endParaRPr>
          </a:p>
          <a:p>
            <a:pPr marL="0" lvl="0" indent="0" algn="l" rtl="0">
              <a:spcBef>
                <a:spcPts val="0"/>
              </a:spcBef>
              <a:spcAft>
                <a:spcPts val="0"/>
              </a:spcAft>
              <a:buNone/>
            </a:pPr>
            <a:r>
              <a:rPr lang="en" b="1">
                <a:solidFill>
                  <a:srgbClr val="434343"/>
                </a:solidFill>
              </a:rPr>
              <a:t>Community Service</a:t>
            </a:r>
            <a:r>
              <a:rPr lang="en">
                <a:solidFill>
                  <a:srgbClr val="434343"/>
                </a:solidFill>
              </a:rPr>
              <a:t> - spending your time helping others</a:t>
            </a:r>
            <a:endParaRPr>
              <a:solidFill>
                <a:srgbClr val="434343"/>
              </a:solidFill>
            </a:endParaRPr>
          </a:p>
          <a:p>
            <a:pPr marL="0" lvl="0" indent="0" algn="l" rtl="0">
              <a:spcBef>
                <a:spcPts val="0"/>
              </a:spcBef>
              <a:spcAft>
                <a:spcPts val="0"/>
              </a:spcAft>
              <a:buNone/>
            </a:pPr>
            <a:r>
              <a:rPr lang="en" b="1">
                <a:solidFill>
                  <a:srgbClr val="434343"/>
                </a:solidFill>
              </a:rPr>
              <a:t>Jail </a:t>
            </a:r>
            <a:r>
              <a:rPr lang="en">
                <a:solidFill>
                  <a:srgbClr val="434343"/>
                </a:solidFill>
              </a:rPr>
              <a:t>- in the very worst cases</a:t>
            </a:r>
            <a:endParaRPr>
              <a:solidFill>
                <a:srgbClr val="434343"/>
              </a:solidFill>
            </a:endParaRPr>
          </a:p>
          <a:p>
            <a:pPr marL="0" lvl="0" indent="0" algn="l" rtl="0">
              <a:spcBef>
                <a:spcPts val="0"/>
              </a:spcBef>
              <a:spcAft>
                <a:spcPts val="1600"/>
              </a:spcAft>
              <a:buNone/>
            </a:pPr>
            <a:endParaRPr/>
          </a:p>
        </p:txBody>
      </p:sp>
      <p:sp>
        <p:nvSpPr>
          <p:cNvPr id="147" name="Google Shape;147;p23"/>
          <p:cNvSpPr txBox="1">
            <a:spLocks noGrp="1"/>
          </p:cNvSpPr>
          <p:nvPr>
            <p:ph type="title"/>
          </p:nvPr>
        </p:nvSpPr>
        <p:spPr>
          <a:xfrm>
            <a:off x="1189625" y="2527213"/>
            <a:ext cx="753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61414"/>
                </a:solidFill>
              </a:rPr>
              <a:t>Consequences </a:t>
            </a:r>
            <a:r>
              <a:rPr lang="en"/>
              <a:t>… If you steal from a website?</a:t>
            </a:r>
            <a:endParaRPr/>
          </a:p>
        </p:txBody>
      </p:sp>
      <p:sp>
        <p:nvSpPr>
          <p:cNvPr id="148" name="Google Shape;148;p23"/>
          <p:cNvSpPr txBox="1"/>
          <p:nvPr/>
        </p:nvSpPr>
        <p:spPr>
          <a:xfrm>
            <a:off x="2112300" y="3209625"/>
            <a:ext cx="6720000" cy="15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434343"/>
                </a:solidFill>
              </a:rPr>
              <a:t>Redoing the assignment</a:t>
            </a:r>
            <a:r>
              <a:rPr lang="en" sz="1800">
                <a:solidFill>
                  <a:srgbClr val="434343"/>
                </a:solidFill>
              </a:rPr>
              <a:t> - you have to do the work 2X!!</a:t>
            </a:r>
            <a:endParaRPr sz="1800">
              <a:solidFill>
                <a:srgbClr val="434343"/>
              </a:solidFill>
            </a:endParaRPr>
          </a:p>
          <a:p>
            <a:pPr marL="0" lvl="0" indent="0" algn="l" rtl="0">
              <a:spcBef>
                <a:spcPts val="0"/>
              </a:spcBef>
              <a:spcAft>
                <a:spcPts val="0"/>
              </a:spcAft>
              <a:buNone/>
            </a:pPr>
            <a:r>
              <a:rPr lang="en" sz="1800" b="1">
                <a:solidFill>
                  <a:srgbClr val="434343"/>
                </a:solidFill>
              </a:rPr>
              <a:t>The Principal and your Parents</a:t>
            </a:r>
            <a:r>
              <a:rPr lang="en" sz="1800">
                <a:solidFill>
                  <a:srgbClr val="434343"/>
                </a:solidFill>
              </a:rPr>
              <a:t> are notified (especially if you do this more than once and in more than one subject!)</a:t>
            </a:r>
            <a:endParaRPr sz="1800">
              <a:solidFill>
                <a:srgbClr val="434343"/>
              </a:solidFill>
            </a:endParaRPr>
          </a:p>
          <a:p>
            <a:pPr marL="0" lvl="0" indent="0" algn="l" rtl="0">
              <a:spcBef>
                <a:spcPts val="0"/>
              </a:spcBef>
              <a:spcAft>
                <a:spcPts val="0"/>
              </a:spcAft>
              <a:buNone/>
            </a:pPr>
            <a:r>
              <a:rPr lang="en" sz="1800" b="1">
                <a:solidFill>
                  <a:srgbClr val="434343"/>
                </a:solidFill>
              </a:rPr>
              <a:t>Academic Probation </a:t>
            </a:r>
            <a:r>
              <a:rPr lang="en" sz="1800">
                <a:solidFill>
                  <a:srgbClr val="434343"/>
                </a:solidFill>
              </a:rPr>
              <a:t>- you get kicked out of university or college; and no other college or university will let you apply</a:t>
            </a:r>
            <a:endParaRPr sz="1800">
              <a:solidFill>
                <a:srgbClr val="434343"/>
              </a:solidFill>
            </a:endParaRPr>
          </a:p>
        </p:txBody>
      </p:sp>
      <p:pic>
        <p:nvPicPr>
          <p:cNvPr id="149" name="Google Shape;149;p23"/>
          <p:cNvPicPr preferRelativeResize="0"/>
          <p:nvPr/>
        </p:nvPicPr>
        <p:blipFill>
          <a:blip r:embed="rId3">
            <a:alphaModFix/>
          </a:blip>
          <a:stretch>
            <a:fillRect/>
          </a:stretch>
        </p:blipFill>
        <p:spPr>
          <a:xfrm>
            <a:off x="226250" y="3147050"/>
            <a:ext cx="1694450" cy="1694450"/>
          </a:xfrm>
          <a:prstGeom prst="rect">
            <a:avLst/>
          </a:prstGeom>
          <a:noFill/>
          <a:ln>
            <a:noFill/>
          </a:ln>
        </p:spPr>
      </p:pic>
      <p:pic>
        <p:nvPicPr>
          <p:cNvPr id="150" name="Google Shape;150;p23"/>
          <p:cNvPicPr preferRelativeResize="0"/>
          <p:nvPr/>
        </p:nvPicPr>
        <p:blipFill>
          <a:blip r:embed="rId3">
            <a:alphaModFix/>
          </a:blip>
          <a:stretch>
            <a:fillRect/>
          </a:stretch>
        </p:blipFill>
        <p:spPr>
          <a:xfrm>
            <a:off x="7027575" y="785675"/>
            <a:ext cx="1694450" cy="1694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1000"/>
                                        <p:tgtEl>
                                          <p:spTgt spid="147"/>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48"/>
                                        </p:tgtEl>
                                        <p:attrNameLst>
                                          <p:attrName>style.visibility</p:attrName>
                                        </p:attrNameLst>
                                      </p:cBhvr>
                                      <p:to>
                                        <p:strVal val="visible"/>
                                      </p:to>
                                    </p:set>
                                    <p:animEffect transition="in" filter="fade">
                                      <p:cBhvr>
                                        <p:cTn id="10" dur="1000"/>
                                        <p:tgtEl>
                                          <p:spTgt spid="148"/>
                                        </p:tgtEl>
                                      </p:cBhvr>
                                    </p:animEffect>
                                  </p:childTnLst>
                                </p:cTn>
                              </p:par>
                              <p:par>
                                <p:cTn id="11" presetID="10" presetClass="entr" presetSubtype="0" fill="hold" nodeType="with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fade">
                                      <p:cBhvr>
                                        <p:cTn id="13"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you avoid </a:t>
            </a:r>
            <a:r>
              <a:rPr lang="en" b="1">
                <a:solidFill>
                  <a:srgbClr val="E61414"/>
                </a:solidFill>
              </a:rPr>
              <a:t>Plagiarism</a:t>
            </a:r>
            <a:r>
              <a:rPr lang="en"/>
              <a:t> in your work?</a:t>
            </a:r>
            <a:endParaRPr/>
          </a:p>
        </p:txBody>
      </p:sp>
      <p:sp>
        <p:nvSpPr>
          <p:cNvPr id="156" name="Google Shape;156;p24"/>
          <p:cNvSpPr txBox="1">
            <a:spLocks noGrp="1"/>
          </p:cNvSpPr>
          <p:nvPr>
            <p:ph type="body" idx="1"/>
          </p:nvPr>
        </p:nvSpPr>
        <p:spPr>
          <a:xfrm>
            <a:off x="204125" y="1475725"/>
            <a:ext cx="7138500" cy="322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you’re taking the idea word for word (</a:t>
            </a:r>
            <a:r>
              <a:rPr lang="en" b="1"/>
              <a:t>a direct quote</a:t>
            </a:r>
            <a:r>
              <a:rPr lang="en"/>
              <a:t>), be sure to put quotation marks around everything you’ve used! And you need to cite it!</a:t>
            </a:r>
            <a:endParaRPr/>
          </a:p>
          <a:p>
            <a:pPr marL="0" lvl="0" indent="0" algn="l" rtl="0">
              <a:spcBef>
                <a:spcPts val="1600"/>
              </a:spcBef>
              <a:spcAft>
                <a:spcPts val="0"/>
              </a:spcAft>
              <a:buNone/>
            </a:pPr>
            <a:r>
              <a:rPr lang="en" b="1" i="1"/>
              <a:t>Other times to use citations in the body of your work (in-text):</a:t>
            </a:r>
            <a:endParaRPr b="1" i="1"/>
          </a:p>
          <a:p>
            <a:pPr marL="457200" lvl="0" indent="-342900" algn="l" rtl="0">
              <a:spcBef>
                <a:spcPts val="1600"/>
              </a:spcBef>
              <a:spcAft>
                <a:spcPts val="0"/>
              </a:spcAft>
              <a:buSzPts val="1800"/>
              <a:buChar char="●"/>
            </a:pPr>
            <a:r>
              <a:rPr lang="en"/>
              <a:t>If you’re using the idea and paraphrasing (some your words, some from the source)...</a:t>
            </a:r>
            <a:endParaRPr/>
          </a:p>
          <a:p>
            <a:pPr marL="457200" lvl="0" indent="-342900" algn="l" rtl="0">
              <a:spcBef>
                <a:spcPts val="0"/>
              </a:spcBef>
              <a:spcAft>
                <a:spcPts val="0"/>
              </a:spcAft>
              <a:buSzPts val="1800"/>
              <a:buChar char="●"/>
            </a:pPr>
            <a:r>
              <a:rPr lang="en"/>
              <a:t>If the ideas you’re using are not common knowledge (if you’ve discussed it in class, you can consider this common knowledge)</a:t>
            </a:r>
            <a:endParaRPr/>
          </a:p>
          <a:p>
            <a:pPr marL="0" lvl="0" indent="0" algn="l" rtl="0">
              <a:spcBef>
                <a:spcPts val="1600"/>
              </a:spcBef>
              <a:spcAft>
                <a:spcPts val="0"/>
              </a:spcAft>
              <a:buNone/>
            </a:pPr>
            <a:endParaRPr sz="1600"/>
          </a:p>
          <a:p>
            <a:pPr marL="0" lvl="0" indent="0" algn="l" rtl="0">
              <a:spcBef>
                <a:spcPts val="1600"/>
              </a:spcBef>
              <a:spcAft>
                <a:spcPts val="1600"/>
              </a:spcAft>
              <a:buNone/>
            </a:pPr>
            <a:endParaRPr/>
          </a:p>
        </p:txBody>
      </p:sp>
      <p:pic>
        <p:nvPicPr>
          <p:cNvPr id="157" name="Google Shape;157;p24"/>
          <p:cNvPicPr preferRelativeResize="0"/>
          <p:nvPr/>
        </p:nvPicPr>
        <p:blipFill rotWithShape="1">
          <a:blip r:embed="rId3">
            <a:alphaModFix/>
          </a:blip>
          <a:srcRect l="5838" r="14827" b="8324"/>
          <a:stretch/>
        </p:blipFill>
        <p:spPr>
          <a:xfrm rot="821531">
            <a:off x="7268775" y="1626500"/>
            <a:ext cx="1534025" cy="2165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p:nvPr/>
        </p:nvSpPr>
        <p:spPr>
          <a:xfrm>
            <a:off x="306000" y="457275"/>
            <a:ext cx="8383800" cy="57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t>The Four Factors of </a:t>
            </a:r>
            <a:r>
              <a:rPr lang="en" sz="2800" b="1">
                <a:solidFill>
                  <a:srgbClr val="E61414"/>
                </a:solidFill>
              </a:rPr>
              <a:t>Fair Use</a:t>
            </a:r>
            <a:endParaRPr sz="2800" b="1">
              <a:solidFill>
                <a:srgbClr val="E61414"/>
              </a:solidFill>
            </a:endParaRPr>
          </a:p>
        </p:txBody>
      </p:sp>
      <p:sp>
        <p:nvSpPr>
          <p:cNvPr id="163" name="Google Shape;163;p25"/>
          <p:cNvSpPr txBox="1"/>
          <p:nvPr/>
        </p:nvSpPr>
        <p:spPr>
          <a:xfrm>
            <a:off x="5484125" y="620150"/>
            <a:ext cx="2393400" cy="1060500"/>
          </a:xfrm>
          <a:prstGeom prst="rect">
            <a:avLst/>
          </a:prstGeom>
          <a:noFill/>
          <a:ln>
            <a:noFill/>
          </a:ln>
        </p:spPr>
        <p:txBody>
          <a:bodyPr spcFirstLastPara="1" wrap="square" lIns="91425" tIns="91425" rIns="91425" bIns="91425" anchor="t" anchorCtr="0">
            <a:noAutofit/>
          </a:bodyPr>
          <a:lstStyle/>
          <a:p>
            <a:pPr marL="0" lvl="0" indent="0" algn="l" rtl="0">
              <a:lnSpc>
                <a:spcPct val="112000"/>
              </a:lnSpc>
              <a:spcBef>
                <a:spcPts val="0"/>
              </a:spcBef>
              <a:spcAft>
                <a:spcPts val="600"/>
              </a:spcAft>
              <a:buNone/>
            </a:pPr>
            <a:r>
              <a:rPr lang="en" sz="1200">
                <a:solidFill>
                  <a:schemeClr val="dk1"/>
                </a:solidFill>
                <a:latin typeface="Rubik"/>
                <a:ea typeface="Rubik"/>
                <a:cs typeface="Rubik"/>
                <a:sym typeface="Rubik"/>
              </a:rPr>
              <a:t>… the </a:t>
            </a:r>
            <a:r>
              <a:rPr lang="en" sz="1200" b="1" i="1">
                <a:solidFill>
                  <a:schemeClr val="dk1"/>
                </a:solidFill>
                <a:latin typeface="Rubik"/>
                <a:ea typeface="Rubik"/>
                <a:cs typeface="Rubik"/>
                <a:sym typeface="Rubik"/>
              </a:rPr>
              <a:t>purpose</a:t>
            </a:r>
            <a:r>
              <a:rPr lang="en" sz="1200">
                <a:solidFill>
                  <a:schemeClr val="dk1"/>
                </a:solidFill>
                <a:latin typeface="Rubik"/>
                <a:ea typeface="Rubik"/>
                <a:cs typeface="Rubik"/>
                <a:sym typeface="Rubik"/>
              </a:rPr>
              <a:t> of the new </a:t>
            </a:r>
            <a:br>
              <a:rPr lang="en" sz="1200">
                <a:solidFill>
                  <a:schemeClr val="dk1"/>
                </a:solidFill>
                <a:latin typeface="Rubik"/>
                <a:ea typeface="Rubik"/>
                <a:cs typeface="Rubik"/>
                <a:sym typeface="Rubik"/>
              </a:rPr>
            </a:br>
            <a:r>
              <a:rPr lang="en" sz="1200">
                <a:solidFill>
                  <a:schemeClr val="dk1"/>
                </a:solidFill>
                <a:latin typeface="Rubik"/>
                <a:ea typeface="Rubik"/>
                <a:cs typeface="Rubik"/>
                <a:sym typeface="Rubik"/>
              </a:rPr>
              <a:t>work is educational or the original work is transformed into something very different.</a:t>
            </a:r>
            <a:endParaRPr sz="1200">
              <a:solidFill>
                <a:schemeClr val="dk1"/>
              </a:solidFill>
              <a:latin typeface="Rubik"/>
              <a:ea typeface="Rubik"/>
              <a:cs typeface="Rubik"/>
              <a:sym typeface="Rubik"/>
            </a:endParaRPr>
          </a:p>
        </p:txBody>
      </p:sp>
      <p:sp>
        <p:nvSpPr>
          <p:cNvPr id="164" name="Google Shape;164;p25"/>
          <p:cNvSpPr txBox="1"/>
          <p:nvPr/>
        </p:nvSpPr>
        <p:spPr>
          <a:xfrm>
            <a:off x="7457100" y="1978575"/>
            <a:ext cx="1686900" cy="14967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600"/>
              </a:spcAft>
              <a:buNone/>
            </a:pPr>
            <a:r>
              <a:rPr lang="en" sz="1200">
                <a:solidFill>
                  <a:schemeClr val="dk1"/>
                </a:solidFill>
                <a:latin typeface="Rubik"/>
                <a:ea typeface="Rubik"/>
                <a:cs typeface="Rubik"/>
                <a:sym typeface="Rubik"/>
              </a:rPr>
              <a:t>… the </a:t>
            </a:r>
            <a:r>
              <a:rPr lang="en" sz="1200" b="1">
                <a:solidFill>
                  <a:schemeClr val="dk1"/>
                </a:solidFill>
                <a:latin typeface="Rubik"/>
                <a:ea typeface="Rubik"/>
                <a:cs typeface="Rubik"/>
                <a:sym typeface="Rubik"/>
              </a:rPr>
              <a:t>nature</a:t>
            </a:r>
            <a:r>
              <a:rPr lang="en" sz="1200">
                <a:solidFill>
                  <a:schemeClr val="dk1"/>
                </a:solidFill>
                <a:latin typeface="Rubik"/>
                <a:ea typeface="Rubik"/>
                <a:cs typeface="Rubik"/>
                <a:sym typeface="Rubik"/>
              </a:rPr>
              <a:t> of the original work is nonfiction or based on fact (rather than creative or fictional).</a:t>
            </a:r>
            <a:endParaRPr sz="1200">
              <a:solidFill>
                <a:schemeClr val="dk1"/>
              </a:solidFill>
              <a:latin typeface="Rubik"/>
              <a:ea typeface="Rubik"/>
              <a:cs typeface="Rubik"/>
              <a:sym typeface="Rubik"/>
            </a:endParaRPr>
          </a:p>
        </p:txBody>
      </p:sp>
      <p:sp>
        <p:nvSpPr>
          <p:cNvPr id="165" name="Google Shape;165;p25"/>
          <p:cNvSpPr txBox="1"/>
          <p:nvPr/>
        </p:nvSpPr>
        <p:spPr>
          <a:xfrm>
            <a:off x="3689500" y="1978575"/>
            <a:ext cx="1773900" cy="1496700"/>
          </a:xfrm>
          <a:prstGeom prst="rect">
            <a:avLst/>
          </a:prstGeom>
          <a:noFill/>
          <a:ln>
            <a:noFill/>
          </a:ln>
        </p:spPr>
        <p:txBody>
          <a:bodyPr spcFirstLastPara="1" wrap="square" lIns="91425" tIns="91425" rIns="91425" bIns="91425" anchor="t" anchorCtr="0">
            <a:noAutofit/>
          </a:bodyPr>
          <a:lstStyle/>
          <a:p>
            <a:pPr marL="0" lvl="0" indent="0" algn="l" rtl="0">
              <a:lnSpc>
                <a:spcPct val="112000"/>
              </a:lnSpc>
              <a:spcBef>
                <a:spcPts val="0"/>
              </a:spcBef>
              <a:spcAft>
                <a:spcPts val="1000"/>
              </a:spcAft>
              <a:buNone/>
            </a:pPr>
            <a:r>
              <a:rPr lang="en" sz="1200">
                <a:solidFill>
                  <a:schemeClr val="dk1"/>
                </a:solidFill>
                <a:latin typeface="Rubik"/>
                <a:ea typeface="Rubik"/>
                <a:cs typeface="Rubik"/>
                <a:sym typeface="Rubik"/>
              </a:rPr>
              <a:t>… the </a:t>
            </a:r>
            <a:r>
              <a:rPr lang="en" sz="1200" b="1">
                <a:solidFill>
                  <a:schemeClr val="dk1"/>
                </a:solidFill>
                <a:latin typeface="Rubik"/>
                <a:ea typeface="Rubik"/>
                <a:cs typeface="Rubik"/>
                <a:sym typeface="Rubik"/>
              </a:rPr>
              <a:t>amount</a:t>
            </a:r>
            <a:r>
              <a:rPr lang="en" sz="1200">
                <a:solidFill>
                  <a:schemeClr val="dk1"/>
                </a:solidFill>
                <a:latin typeface="Rubik"/>
                <a:ea typeface="Rubik"/>
                <a:cs typeface="Rubik"/>
                <a:sym typeface="Rubik"/>
              </a:rPr>
              <a:t> used is only a small portion of the original work or does not include the "heart" of the work.</a:t>
            </a:r>
            <a:endParaRPr sz="1200">
              <a:solidFill>
                <a:schemeClr val="dk1"/>
              </a:solidFill>
              <a:latin typeface="Rubik"/>
              <a:ea typeface="Rubik"/>
              <a:cs typeface="Rubik"/>
              <a:sym typeface="Rubik"/>
            </a:endParaRPr>
          </a:p>
        </p:txBody>
      </p:sp>
      <p:sp>
        <p:nvSpPr>
          <p:cNvPr id="166" name="Google Shape;166;p25"/>
          <p:cNvSpPr txBox="1"/>
          <p:nvPr/>
        </p:nvSpPr>
        <p:spPr>
          <a:xfrm>
            <a:off x="393475" y="1305113"/>
            <a:ext cx="2614800" cy="9975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None/>
            </a:pPr>
            <a:r>
              <a:rPr lang="en" sz="2400">
                <a:latin typeface="Rubik"/>
                <a:ea typeface="Rubik"/>
                <a:cs typeface="Rubik"/>
                <a:sym typeface="Rubik"/>
              </a:rPr>
              <a:t>It's more likely to be </a:t>
            </a:r>
            <a:r>
              <a:rPr lang="en" sz="2400" b="1">
                <a:latin typeface="Rubik"/>
                <a:ea typeface="Rubik"/>
                <a:cs typeface="Rubik"/>
                <a:sym typeface="Rubik"/>
              </a:rPr>
              <a:t>fair use</a:t>
            </a:r>
            <a:r>
              <a:rPr lang="en" sz="2400">
                <a:latin typeface="Rubik"/>
                <a:ea typeface="Rubik"/>
                <a:cs typeface="Rubik"/>
                <a:sym typeface="Rubik"/>
              </a:rPr>
              <a:t> if ...</a:t>
            </a:r>
            <a:endParaRPr sz="2400" i="1">
              <a:solidFill>
                <a:schemeClr val="dk1"/>
              </a:solidFill>
              <a:latin typeface="Lato"/>
              <a:ea typeface="Lato"/>
              <a:cs typeface="Lato"/>
              <a:sym typeface="Lato"/>
            </a:endParaRPr>
          </a:p>
        </p:txBody>
      </p:sp>
      <p:sp>
        <p:nvSpPr>
          <p:cNvPr id="167" name="Google Shape;167;p25"/>
          <p:cNvSpPr/>
          <p:nvPr/>
        </p:nvSpPr>
        <p:spPr>
          <a:xfrm>
            <a:off x="5573300" y="1828000"/>
            <a:ext cx="1773900" cy="1773900"/>
          </a:xfrm>
          <a:prstGeom prst="rect">
            <a:avLst/>
          </a:prstGeom>
          <a:noFill/>
          <a:ln w="28575" cap="flat" cmpd="sng">
            <a:solidFill>
              <a:srgbClr val="AE29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2000"/>
              </a:lnSpc>
              <a:spcBef>
                <a:spcPts val="0"/>
              </a:spcBef>
              <a:spcAft>
                <a:spcPts val="0"/>
              </a:spcAft>
              <a:buNone/>
            </a:pPr>
            <a:endParaRPr sz="1300">
              <a:latin typeface="Lato"/>
              <a:ea typeface="Lato"/>
              <a:cs typeface="Lato"/>
              <a:sym typeface="Lato"/>
            </a:endParaRPr>
          </a:p>
        </p:txBody>
      </p:sp>
      <p:sp>
        <p:nvSpPr>
          <p:cNvPr id="168" name="Google Shape;168;p25"/>
          <p:cNvSpPr txBox="1"/>
          <p:nvPr/>
        </p:nvSpPr>
        <p:spPr>
          <a:xfrm>
            <a:off x="5573150" y="1813575"/>
            <a:ext cx="1773900" cy="31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Lato"/>
                <a:ea typeface="Lato"/>
                <a:cs typeface="Lato"/>
                <a:sym typeface="Lato"/>
              </a:rPr>
              <a:t>Purpose</a:t>
            </a:r>
            <a:endParaRPr b="1">
              <a:latin typeface="Lato"/>
              <a:ea typeface="Lato"/>
              <a:cs typeface="Lato"/>
              <a:sym typeface="Lato"/>
            </a:endParaRPr>
          </a:p>
        </p:txBody>
      </p:sp>
      <p:sp>
        <p:nvSpPr>
          <p:cNvPr id="169" name="Google Shape;169;p25"/>
          <p:cNvSpPr txBox="1"/>
          <p:nvPr/>
        </p:nvSpPr>
        <p:spPr>
          <a:xfrm rot="5399408">
            <a:off x="6244851" y="2480025"/>
            <a:ext cx="1743000" cy="46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Lato"/>
                <a:ea typeface="Lato"/>
                <a:cs typeface="Lato"/>
                <a:sym typeface="Lato"/>
              </a:rPr>
              <a:t>Nature</a:t>
            </a:r>
            <a:endParaRPr b="1">
              <a:latin typeface="Lato"/>
              <a:ea typeface="Lato"/>
              <a:cs typeface="Lato"/>
              <a:sym typeface="Lato"/>
            </a:endParaRPr>
          </a:p>
        </p:txBody>
      </p:sp>
      <p:sp>
        <p:nvSpPr>
          <p:cNvPr id="170" name="Google Shape;170;p25"/>
          <p:cNvSpPr txBox="1"/>
          <p:nvPr/>
        </p:nvSpPr>
        <p:spPr>
          <a:xfrm rot="-5401758">
            <a:off x="4877310" y="2509875"/>
            <a:ext cx="1760100" cy="36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Lato"/>
                <a:ea typeface="Lato"/>
                <a:cs typeface="Lato"/>
                <a:sym typeface="Lato"/>
              </a:rPr>
              <a:t>Amount</a:t>
            </a:r>
            <a:endParaRPr b="1">
              <a:latin typeface="Lato"/>
              <a:ea typeface="Lato"/>
              <a:cs typeface="Lato"/>
              <a:sym typeface="Lato"/>
            </a:endParaRPr>
          </a:p>
        </p:txBody>
      </p:sp>
      <p:sp>
        <p:nvSpPr>
          <p:cNvPr id="171" name="Google Shape;171;p25"/>
          <p:cNvSpPr txBox="1"/>
          <p:nvPr/>
        </p:nvSpPr>
        <p:spPr>
          <a:xfrm rot="581">
            <a:off x="5573300" y="3235700"/>
            <a:ext cx="1773900" cy="3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Lato"/>
                <a:ea typeface="Lato"/>
                <a:cs typeface="Lato"/>
                <a:sym typeface="Lato"/>
              </a:rPr>
              <a:t>Effect</a:t>
            </a:r>
            <a:endParaRPr b="1">
              <a:latin typeface="Lato"/>
              <a:ea typeface="Lato"/>
              <a:cs typeface="Lato"/>
              <a:sym typeface="Lato"/>
            </a:endParaRPr>
          </a:p>
        </p:txBody>
      </p:sp>
      <p:sp>
        <p:nvSpPr>
          <p:cNvPr id="172" name="Google Shape;172;p25"/>
          <p:cNvSpPr txBox="1"/>
          <p:nvPr/>
        </p:nvSpPr>
        <p:spPr>
          <a:xfrm>
            <a:off x="5484125" y="3749250"/>
            <a:ext cx="2393400" cy="1238400"/>
          </a:xfrm>
          <a:prstGeom prst="rect">
            <a:avLst/>
          </a:prstGeom>
          <a:noFill/>
          <a:ln>
            <a:noFill/>
          </a:ln>
        </p:spPr>
        <p:txBody>
          <a:bodyPr spcFirstLastPara="1" wrap="square" lIns="91425" tIns="91425" rIns="91425" bIns="91425" anchor="ctr" anchorCtr="0">
            <a:noAutofit/>
          </a:bodyPr>
          <a:lstStyle/>
          <a:p>
            <a:pPr marL="0" lvl="0" indent="0" algn="l" rtl="0">
              <a:lnSpc>
                <a:spcPct val="114000"/>
              </a:lnSpc>
              <a:spcBef>
                <a:spcPts val="0"/>
              </a:spcBef>
              <a:spcAft>
                <a:spcPts val="600"/>
              </a:spcAft>
              <a:buNone/>
            </a:pPr>
            <a:r>
              <a:rPr lang="en" sz="1200">
                <a:solidFill>
                  <a:schemeClr val="dk1"/>
                </a:solidFill>
                <a:latin typeface="Rubik"/>
                <a:ea typeface="Rubik"/>
                <a:cs typeface="Rubik"/>
                <a:sym typeface="Rubik"/>
              </a:rPr>
              <a:t>… the </a:t>
            </a:r>
            <a:r>
              <a:rPr lang="en" sz="1200" b="1">
                <a:solidFill>
                  <a:schemeClr val="dk1"/>
                </a:solidFill>
                <a:latin typeface="Rubik"/>
                <a:ea typeface="Rubik"/>
                <a:cs typeface="Rubik"/>
                <a:sym typeface="Rubik"/>
              </a:rPr>
              <a:t>effect</a:t>
            </a:r>
            <a:r>
              <a:rPr lang="en" sz="1200">
                <a:solidFill>
                  <a:schemeClr val="dk1"/>
                </a:solidFill>
                <a:latin typeface="Rubik"/>
                <a:ea typeface="Rubik"/>
                <a:cs typeface="Rubik"/>
                <a:sym typeface="Rubik"/>
              </a:rPr>
              <a:t> of the new </a:t>
            </a:r>
            <a:br>
              <a:rPr lang="en" sz="1200">
                <a:solidFill>
                  <a:schemeClr val="dk1"/>
                </a:solidFill>
                <a:latin typeface="Rubik"/>
                <a:ea typeface="Rubik"/>
                <a:cs typeface="Rubik"/>
                <a:sym typeface="Rubik"/>
              </a:rPr>
            </a:br>
            <a:r>
              <a:rPr lang="en" sz="1200">
                <a:solidFill>
                  <a:schemeClr val="dk1"/>
                </a:solidFill>
                <a:latin typeface="Rubik"/>
                <a:ea typeface="Rubik"/>
                <a:cs typeface="Rubik"/>
                <a:sym typeface="Rubik"/>
              </a:rPr>
              <a:t>work does not include any negative impact on the </a:t>
            </a:r>
            <a:br>
              <a:rPr lang="en" sz="1200">
                <a:solidFill>
                  <a:schemeClr val="dk1"/>
                </a:solidFill>
                <a:latin typeface="Rubik"/>
                <a:ea typeface="Rubik"/>
                <a:cs typeface="Rubik"/>
                <a:sym typeface="Rubik"/>
              </a:rPr>
            </a:br>
            <a:r>
              <a:rPr lang="en" sz="1200">
                <a:solidFill>
                  <a:schemeClr val="dk1"/>
                </a:solidFill>
                <a:latin typeface="Rubik"/>
                <a:ea typeface="Rubik"/>
                <a:cs typeface="Rubik"/>
                <a:sym typeface="Rubik"/>
              </a:rPr>
              <a:t>creator or the value of the original work (think $!).</a:t>
            </a:r>
            <a:endParaRPr sz="1200">
              <a:solidFill>
                <a:schemeClr val="dk1"/>
              </a:solidFill>
              <a:latin typeface="Rubik"/>
              <a:ea typeface="Rubik"/>
              <a:cs typeface="Rubik"/>
              <a:sym typeface="Rubik"/>
            </a:endParaRPr>
          </a:p>
        </p:txBody>
      </p:sp>
      <p:sp>
        <p:nvSpPr>
          <p:cNvPr id="173" name="Google Shape;173;p25"/>
          <p:cNvSpPr txBox="1"/>
          <p:nvPr/>
        </p:nvSpPr>
        <p:spPr>
          <a:xfrm>
            <a:off x="5573300" y="1845250"/>
            <a:ext cx="1773900" cy="1739400"/>
          </a:xfrm>
          <a:prstGeom prst="rect">
            <a:avLst/>
          </a:prstGeom>
          <a:solidFill>
            <a:srgbClr val="AE29A2"/>
          </a:solidFill>
          <a:ln w="9525" cap="flat" cmpd="sng">
            <a:solidFill>
              <a:srgbClr val="AE29A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2000"/>
              </a:lnSpc>
              <a:spcBef>
                <a:spcPts val="0"/>
              </a:spcBef>
              <a:spcAft>
                <a:spcPts val="0"/>
              </a:spcAft>
              <a:buClr>
                <a:schemeClr val="dk1"/>
              </a:buClr>
              <a:buSzPts val="1100"/>
              <a:buFont typeface="Arial"/>
              <a:buNone/>
            </a:pPr>
            <a:r>
              <a:rPr lang="en" sz="1300">
                <a:solidFill>
                  <a:schemeClr val="lt1"/>
                </a:solidFill>
                <a:latin typeface="Lato Black"/>
                <a:ea typeface="Lato Black"/>
                <a:cs typeface="Lato Black"/>
                <a:sym typeface="Lato Black"/>
              </a:rPr>
              <a:t>Common examples</a:t>
            </a:r>
            <a:r>
              <a:rPr lang="en" sz="1300">
                <a:solidFill>
                  <a:schemeClr val="lt1"/>
                </a:solidFill>
                <a:latin typeface="Lato"/>
                <a:ea typeface="Lato"/>
                <a:cs typeface="Lato"/>
                <a:sym typeface="Lato"/>
              </a:rPr>
              <a:t>:</a:t>
            </a:r>
            <a:endParaRPr sz="1300">
              <a:solidFill>
                <a:schemeClr val="lt1"/>
              </a:solidFill>
              <a:latin typeface="Lato"/>
              <a:ea typeface="Lato"/>
              <a:cs typeface="Lato"/>
              <a:sym typeface="Lato"/>
            </a:endParaRPr>
          </a:p>
          <a:p>
            <a:pPr marL="457200" lvl="0" indent="-311150" algn="l" rtl="0">
              <a:lnSpc>
                <a:spcPct val="113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Schoolwork and education</a:t>
            </a:r>
            <a:endParaRPr sz="1300">
              <a:solidFill>
                <a:schemeClr val="lt1"/>
              </a:solidFill>
              <a:latin typeface="Lato"/>
              <a:ea typeface="Lato"/>
              <a:cs typeface="Lato"/>
              <a:sym typeface="Lato"/>
            </a:endParaRPr>
          </a:p>
          <a:p>
            <a:pPr marL="457200" lvl="0" indent="-311150" algn="l" rtl="0">
              <a:lnSpc>
                <a:spcPct val="113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Criticizing or commenting</a:t>
            </a:r>
            <a:endParaRPr sz="1300">
              <a:solidFill>
                <a:schemeClr val="lt1"/>
              </a:solidFill>
              <a:latin typeface="Lato"/>
              <a:ea typeface="Lato"/>
              <a:cs typeface="Lato"/>
              <a:sym typeface="Lato"/>
            </a:endParaRPr>
          </a:p>
          <a:p>
            <a:pPr marL="457200" lvl="0" indent="-311150" algn="l" rtl="0">
              <a:lnSpc>
                <a:spcPct val="113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News reporting</a:t>
            </a:r>
            <a:endParaRPr sz="1300">
              <a:solidFill>
                <a:schemeClr val="lt1"/>
              </a:solidFill>
              <a:latin typeface="Lato"/>
              <a:ea typeface="Lato"/>
              <a:cs typeface="Lato"/>
              <a:sym typeface="Lato"/>
            </a:endParaRPr>
          </a:p>
          <a:p>
            <a:pPr marL="457200" lvl="0" indent="-311150" algn="l" rtl="0">
              <a:lnSpc>
                <a:spcPct val="112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Comedy</a:t>
            </a:r>
            <a:endParaRPr>
              <a:solidFill>
                <a:schemeClr val="lt1"/>
              </a:solidFill>
            </a:endParaRPr>
          </a:p>
        </p:txBody>
      </p:sp>
      <p:pic>
        <p:nvPicPr>
          <p:cNvPr id="174" name="Google Shape;174;p25" descr="As creators, we need to be aware of copyright law and the appropriate ways to use original work responsibly with fair use. Being a creator means giving credit where credit is due, and getting credit for your original work!" title="Creativity, Copyright, and Fair Use">
            <a:hlinkClick r:id="rId3"/>
          </p:cNvPr>
          <p:cNvPicPr preferRelativeResize="0"/>
          <p:nvPr/>
        </p:nvPicPr>
        <p:blipFill>
          <a:blip r:embed="rId4">
            <a:alphaModFix/>
          </a:blip>
          <a:stretch>
            <a:fillRect/>
          </a:stretch>
        </p:blipFill>
        <p:spPr>
          <a:xfrm>
            <a:off x="306000" y="2571750"/>
            <a:ext cx="3221200" cy="2415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1400"/>
                                        <p:tgtEl>
                                          <p:spTgt spid="17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p:nvPr/>
        </p:nvSpPr>
        <p:spPr>
          <a:xfrm>
            <a:off x="569575" y="190700"/>
            <a:ext cx="5577900" cy="69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t>ASK &amp; </a:t>
            </a:r>
            <a:r>
              <a:rPr lang="en" sz="2800" b="1">
                <a:solidFill>
                  <a:srgbClr val="E61414"/>
                </a:solidFill>
              </a:rPr>
              <a:t>ATTRIBUTE</a:t>
            </a:r>
            <a:endParaRPr sz="2800" b="1">
              <a:solidFill>
                <a:srgbClr val="E61414"/>
              </a:solidFill>
            </a:endParaRPr>
          </a:p>
        </p:txBody>
      </p:sp>
      <p:graphicFrame>
        <p:nvGraphicFramePr>
          <p:cNvPr id="180" name="Google Shape;180;p26"/>
          <p:cNvGraphicFramePr/>
          <p:nvPr/>
        </p:nvGraphicFramePr>
        <p:xfrm>
          <a:off x="422000" y="727125"/>
          <a:ext cx="3000000" cy="3000000"/>
        </p:xfrm>
        <a:graphic>
          <a:graphicData uri="http://schemas.openxmlformats.org/drawingml/2006/table">
            <a:tbl>
              <a:tblPr>
                <a:noFill/>
                <a:tableStyleId>{6510B0C3-C9DF-4550-96A8-D6507D19EC78}</a:tableStyleId>
              </a:tblPr>
              <a:tblGrid>
                <a:gridCol w="4223250">
                  <a:extLst>
                    <a:ext uri="{9D8B030D-6E8A-4147-A177-3AD203B41FA5}">
                      <a16:colId xmlns:a16="http://schemas.microsoft.com/office/drawing/2014/main" val="20000"/>
                    </a:ext>
                  </a:extLst>
                </a:gridCol>
                <a:gridCol w="4223250">
                  <a:extLst>
                    <a:ext uri="{9D8B030D-6E8A-4147-A177-3AD203B41FA5}">
                      <a16:colId xmlns:a16="http://schemas.microsoft.com/office/drawing/2014/main" val="20001"/>
                    </a:ext>
                  </a:extLst>
                </a:gridCol>
              </a:tblGrid>
              <a:tr h="518275">
                <a:tc>
                  <a:txBody>
                    <a:bodyPr/>
                    <a:lstStyle/>
                    <a:p>
                      <a:pPr marL="0" lvl="0" indent="0" algn="ctr" rtl="0">
                        <a:lnSpc>
                          <a:spcPct val="100000"/>
                        </a:lnSpc>
                        <a:spcBef>
                          <a:spcPts val="0"/>
                        </a:spcBef>
                        <a:spcAft>
                          <a:spcPts val="0"/>
                        </a:spcAft>
                        <a:buNone/>
                      </a:pPr>
                      <a:r>
                        <a:rPr lang="en" sz="2800"/>
                        <a:t>Ask</a:t>
                      </a:r>
                      <a:endParaRPr sz="2800"/>
                    </a:p>
                  </a:txBody>
                  <a:tcPr marL="91425" marR="91425" marT="91425" marB="91425">
                    <a:lnL w="9525" cap="flat" cmpd="sng">
                      <a:solidFill>
                        <a:srgbClr val="FFFFFF"/>
                      </a:solidFill>
                      <a:prstDash val="solid"/>
                      <a:round/>
                      <a:headEnd type="none" w="sm" len="sm"/>
                      <a:tailEnd type="none" w="sm" len="sm"/>
                    </a:lnL>
                    <a:lnR w="9525" cap="flat" cmpd="sng">
                      <a:solidFill>
                        <a:srgbClr val="AE29A2"/>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AE29A2"/>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800"/>
                        <a:t>Attribute</a:t>
                      </a:r>
                      <a:endParaRPr sz="2800"/>
                    </a:p>
                  </a:txBody>
                  <a:tcPr marL="91425" marR="91425" marT="91425" marB="91425">
                    <a:lnL w="9525" cap="flat" cmpd="sng">
                      <a:solidFill>
                        <a:srgbClr val="AE29A2"/>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AE29A2"/>
                      </a:solidFill>
                      <a:prstDash val="solid"/>
                      <a:round/>
                      <a:headEnd type="none" w="sm" len="sm"/>
                      <a:tailEnd type="none" w="sm" len="sm"/>
                    </a:lnB>
                  </a:tcPr>
                </a:tc>
                <a:extLst>
                  <a:ext uri="{0D108BD9-81ED-4DB2-BD59-A6C34878D82A}">
                    <a16:rowId xmlns:a16="http://schemas.microsoft.com/office/drawing/2014/main" val="10000"/>
                  </a:ext>
                </a:extLst>
              </a:tr>
              <a:tr h="3603650">
                <a:tc>
                  <a:txBody>
                    <a:bodyPr/>
                    <a:lstStyle/>
                    <a:p>
                      <a:pPr marL="457200" lvl="0" indent="-330200" algn="l" rtl="0">
                        <a:lnSpc>
                          <a:spcPct val="114000"/>
                        </a:lnSpc>
                        <a:spcBef>
                          <a:spcPts val="0"/>
                        </a:spcBef>
                        <a:spcAft>
                          <a:spcPts val="0"/>
                        </a:spcAft>
                        <a:buClr>
                          <a:schemeClr val="dk1"/>
                        </a:buClr>
                        <a:buSzPts val="1600"/>
                        <a:buChar char="●"/>
                      </a:pPr>
                      <a:r>
                        <a:rPr lang="en" sz="1600">
                          <a:solidFill>
                            <a:schemeClr val="dk1"/>
                          </a:solidFill>
                        </a:rPr>
                        <a:t>What kind of copyright license does the creative work have? </a:t>
                      </a:r>
                      <a:endParaRPr sz="1600">
                        <a:solidFill>
                          <a:schemeClr val="dk1"/>
                        </a:solidFill>
                      </a:endParaRPr>
                    </a:p>
                    <a:p>
                      <a:pPr marL="457200" lvl="0" indent="-330200" algn="l" rtl="0">
                        <a:lnSpc>
                          <a:spcPct val="114000"/>
                        </a:lnSpc>
                        <a:spcBef>
                          <a:spcPts val="1000"/>
                        </a:spcBef>
                        <a:spcAft>
                          <a:spcPts val="0"/>
                        </a:spcAft>
                        <a:buClr>
                          <a:schemeClr val="dk1"/>
                        </a:buClr>
                        <a:buSzPts val="1600"/>
                        <a:buChar char="●"/>
                      </a:pPr>
                      <a:r>
                        <a:rPr lang="en" sz="1600">
                          <a:solidFill>
                            <a:schemeClr val="dk1"/>
                          </a:solidFill>
                        </a:rPr>
                        <a:t>How much of the work can you use?</a:t>
                      </a:r>
                      <a:endParaRPr sz="1600">
                        <a:solidFill>
                          <a:schemeClr val="dk1"/>
                        </a:solidFill>
                      </a:endParaRPr>
                    </a:p>
                    <a:p>
                      <a:pPr marL="457200" lvl="0" indent="-330200" algn="l" rtl="0">
                        <a:lnSpc>
                          <a:spcPct val="114000"/>
                        </a:lnSpc>
                        <a:spcBef>
                          <a:spcPts val="1000"/>
                        </a:spcBef>
                        <a:spcAft>
                          <a:spcPts val="0"/>
                        </a:spcAft>
                        <a:buClr>
                          <a:schemeClr val="dk1"/>
                        </a:buClr>
                        <a:buSzPts val="1600"/>
                        <a:buChar char="●"/>
                      </a:pPr>
                      <a:r>
                        <a:rPr lang="en" sz="1600">
                          <a:solidFill>
                            <a:schemeClr val="dk1"/>
                          </a:solidFill>
                        </a:rPr>
                        <a:t>Do I need to get permission from the creator to use it? </a:t>
                      </a:r>
                      <a:endParaRPr sz="1600">
                        <a:solidFill>
                          <a:schemeClr val="dk1"/>
                        </a:solidFill>
                      </a:endParaRPr>
                    </a:p>
                    <a:p>
                      <a:pPr marL="0" lvl="0" indent="0" algn="l" rtl="0">
                        <a:lnSpc>
                          <a:spcPct val="114000"/>
                        </a:lnSpc>
                        <a:spcBef>
                          <a:spcPts val="1000"/>
                        </a:spcBef>
                        <a:spcAft>
                          <a:spcPts val="0"/>
                        </a:spcAft>
                        <a:buNone/>
                      </a:pPr>
                      <a:r>
                        <a:rPr lang="en" sz="1600" b="1">
                          <a:solidFill>
                            <a:srgbClr val="E61414"/>
                          </a:solidFill>
                        </a:rPr>
                        <a:t>HOW?</a:t>
                      </a:r>
                      <a:endParaRPr sz="1600" b="1">
                        <a:solidFill>
                          <a:srgbClr val="E61414"/>
                        </a:solidFill>
                      </a:endParaRPr>
                    </a:p>
                    <a:p>
                      <a:pPr marL="457200" lvl="0" indent="-330200" algn="l" rtl="0">
                        <a:lnSpc>
                          <a:spcPct val="114000"/>
                        </a:lnSpc>
                        <a:spcBef>
                          <a:spcPts val="0"/>
                        </a:spcBef>
                        <a:spcAft>
                          <a:spcPts val="0"/>
                        </a:spcAft>
                        <a:buClr>
                          <a:schemeClr val="dk1"/>
                        </a:buClr>
                        <a:buSzPts val="1600"/>
                        <a:buChar char="●"/>
                      </a:pPr>
                      <a:r>
                        <a:rPr lang="en" sz="1600">
                          <a:solidFill>
                            <a:schemeClr val="dk1"/>
                          </a:solidFill>
                        </a:rPr>
                        <a:t>Do a </a:t>
                      </a:r>
                      <a:r>
                        <a:rPr lang="en" sz="1600" u="sng">
                          <a:solidFill>
                            <a:schemeClr val="hlink"/>
                          </a:solidFill>
                          <a:hlinkClick r:id="rId3"/>
                        </a:rPr>
                        <a:t>reverse-image search</a:t>
                      </a:r>
                      <a:r>
                        <a:rPr lang="en" sz="1600">
                          <a:solidFill>
                            <a:schemeClr val="dk1"/>
                          </a:solidFill>
                        </a:rPr>
                        <a:t> to try to find the original creator of the image. </a:t>
                      </a:r>
                      <a:endParaRPr sz="1600">
                        <a:solidFill>
                          <a:schemeClr val="dk1"/>
                        </a:solidFill>
                      </a:endParaRPr>
                    </a:p>
                    <a:p>
                      <a:pPr marL="457200" lvl="0" indent="-330200" algn="l" rtl="0">
                        <a:lnSpc>
                          <a:spcPct val="114000"/>
                        </a:lnSpc>
                        <a:spcBef>
                          <a:spcPts val="1000"/>
                        </a:spcBef>
                        <a:spcAft>
                          <a:spcPts val="1000"/>
                        </a:spcAft>
                        <a:buClr>
                          <a:schemeClr val="dk1"/>
                        </a:buClr>
                        <a:buSzPts val="1600"/>
                        <a:buChar char="●"/>
                      </a:pPr>
                      <a:r>
                        <a:rPr lang="en" sz="1600">
                          <a:solidFill>
                            <a:schemeClr val="dk1"/>
                          </a:solidFill>
                        </a:rPr>
                        <a:t>If the photo has a regular copyright, email or get ahold of the creator to ask permission.</a:t>
                      </a:r>
                      <a:endParaRPr sz="1600"/>
                    </a:p>
                  </a:txBody>
                  <a:tcPr marL="91425" marR="91425" marT="91425" marB="91425">
                    <a:lnL w="9525" cap="flat" cmpd="sng">
                      <a:solidFill>
                        <a:srgbClr val="FFFFFF"/>
                      </a:solidFill>
                      <a:prstDash val="solid"/>
                      <a:round/>
                      <a:headEnd type="none" w="sm" len="sm"/>
                      <a:tailEnd type="none" w="sm" len="sm"/>
                    </a:lnL>
                    <a:lnR w="9525" cap="flat" cmpd="sng">
                      <a:solidFill>
                        <a:srgbClr val="AE29A2"/>
                      </a:solidFill>
                      <a:prstDash val="solid"/>
                      <a:round/>
                      <a:headEnd type="none" w="sm" len="sm"/>
                      <a:tailEnd type="none" w="sm" len="sm"/>
                    </a:lnR>
                    <a:lnT w="9525" cap="flat" cmpd="sng">
                      <a:solidFill>
                        <a:srgbClr val="AE29A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457200" lvl="0" indent="-330200" algn="l" rtl="0">
                        <a:lnSpc>
                          <a:spcPct val="115000"/>
                        </a:lnSpc>
                        <a:spcBef>
                          <a:spcPts val="0"/>
                        </a:spcBef>
                        <a:spcAft>
                          <a:spcPts val="0"/>
                        </a:spcAft>
                        <a:buClr>
                          <a:schemeClr val="dk1"/>
                        </a:buClr>
                        <a:buSzPts val="1600"/>
                        <a:buChar char="●"/>
                      </a:pPr>
                      <a:r>
                        <a:rPr lang="en" sz="1600">
                          <a:solidFill>
                            <a:schemeClr val="dk1"/>
                          </a:solidFill>
                        </a:rPr>
                        <a:t>Have I provided attribution to the creator? </a:t>
                      </a:r>
                      <a:endParaRPr sz="1600">
                        <a:solidFill>
                          <a:schemeClr val="dk1"/>
                        </a:solidFill>
                      </a:endParaRPr>
                    </a:p>
                    <a:p>
                      <a:pPr marL="0" lvl="0" indent="0" algn="l" rtl="0">
                        <a:lnSpc>
                          <a:spcPct val="115000"/>
                        </a:lnSpc>
                        <a:spcBef>
                          <a:spcPts val="1000"/>
                        </a:spcBef>
                        <a:spcAft>
                          <a:spcPts val="0"/>
                        </a:spcAft>
                        <a:buNone/>
                      </a:pPr>
                      <a:endParaRPr sz="1600">
                        <a:solidFill>
                          <a:schemeClr val="dk1"/>
                        </a:solidFill>
                      </a:endParaRPr>
                    </a:p>
                    <a:p>
                      <a:pPr marL="0" lvl="0" indent="0" algn="l" rtl="0">
                        <a:lnSpc>
                          <a:spcPct val="115000"/>
                        </a:lnSpc>
                        <a:spcBef>
                          <a:spcPts val="0"/>
                        </a:spcBef>
                        <a:spcAft>
                          <a:spcPts val="0"/>
                        </a:spcAft>
                        <a:buNone/>
                      </a:pPr>
                      <a:endParaRPr sz="1600">
                        <a:solidFill>
                          <a:schemeClr val="dk1"/>
                        </a:solidFill>
                      </a:endParaRPr>
                    </a:p>
                    <a:p>
                      <a:pPr marL="0" lvl="0" indent="0" algn="l" rtl="0">
                        <a:lnSpc>
                          <a:spcPct val="115000"/>
                        </a:lnSpc>
                        <a:spcBef>
                          <a:spcPts val="1000"/>
                        </a:spcBef>
                        <a:spcAft>
                          <a:spcPts val="0"/>
                        </a:spcAft>
                        <a:buNone/>
                      </a:pPr>
                      <a:endParaRPr sz="1600">
                        <a:solidFill>
                          <a:schemeClr val="dk1"/>
                        </a:solidFill>
                      </a:endParaRPr>
                    </a:p>
                    <a:p>
                      <a:pPr marL="457200" lvl="0" indent="-330200" algn="l" rtl="0">
                        <a:lnSpc>
                          <a:spcPct val="114000"/>
                        </a:lnSpc>
                        <a:spcBef>
                          <a:spcPts val="1000"/>
                        </a:spcBef>
                        <a:spcAft>
                          <a:spcPts val="0"/>
                        </a:spcAft>
                        <a:buClr>
                          <a:schemeClr val="dk1"/>
                        </a:buClr>
                        <a:buSzPts val="1600"/>
                        <a:buChar char="●"/>
                      </a:pPr>
                      <a:r>
                        <a:rPr lang="en" sz="1600">
                          <a:solidFill>
                            <a:schemeClr val="dk1"/>
                          </a:solidFill>
                        </a:rPr>
                        <a:t>If you get permission, provide attribution by listing the author and date.</a:t>
                      </a:r>
                      <a:endParaRPr sz="1600">
                        <a:solidFill>
                          <a:schemeClr val="dk1"/>
                        </a:solidFill>
                      </a:endParaRPr>
                    </a:p>
                    <a:p>
                      <a:pPr marL="457200" lvl="0" indent="-330200" algn="l" rtl="0">
                        <a:lnSpc>
                          <a:spcPct val="114000"/>
                        </a:lnSpc>
                        <a:spcBef>
                          <a:spcPts val="1000"/>
                        </a:spcBef>
                        <a:spcAft>
                          <a:spcPts val="1000"/>
                        </a:spcAft>
                        <a:buClr>
                          <a:schemeClr val="dk1"/>
                        </a:buClr>
                        <a:buSzPts val="1600"/>
                        <a:buChar char="●"/>
                      </a:pPr>
                      <a:r>
                        <a:rPr lang="en" sz="1600">
                          <a:solidFill>
                            <a:schemeClr val="dk1"/>
                          </a:solidFill>
                        </a:rPr>
                        <a:t>Also add a link back to the photo's source. You might also use a citation.</a:t>
                      </a:r>
                      <a:endParaRPr sz="1600"/>
                    </a:p>
                  </a:txBody>
                  <a:tcPr marL="91425" marR="91425" marT="91425" marB="91425">
                    <a:lnL w="9525" cap="flat" cmpd="sng">
                      <a:solidFill>
                        <a:srgbClr val="AE29A2"/>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AE29A2"/>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181" name="Google Shape;181;p26"/>
          <p:cNvCxnSpPr/>
          <p:nvPr/>
        </p:nvCxnSpPr>
        <p:spPr>
          <a:xfrm rot="10800000" flipH="1">
            <a:off x="419150" y="3012225"/>
            <a:ext cx="8452200" cy="62700"/>
          </a:xfrm>
          <a:prstGeom prst="straightConnector1">
            <a:avLst/>
          </a:prstGeom>
          <a:noFill/>
          <a:ln w="9525" cap="flat" cmpd="sng">
            <a:solidFill>
              <a:srgbClr val="AE29A2"/>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311700" y="206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Using </a:t>
            </a:r>
            <a:r>
              <a:rPr lang="en" b="1">
                <a:solidFill>
                  <a:srgbClr val="E61414"/>
                </a:solidFill>
              </a:rPr>
              <a:t>MLA, APA</a:t>
            </a:r>
            <a:r>
              <a:rPr lang="en" b="1"/>
              <a:t> </a:t>
            </a:r>
            <a:r>
              <a:rPr lang="en"/>
              <a:t>and Footnotes</a:t>
            </a:r>
            <a:endParaRPr/>
          </a:p>
        </p:txBody>
      </p:sp>
      <p:sp>
        <p:nvSpPr>
          <p:cNvPr id="187" name="Google Shape;187;p27"/>
          <p:cNvSpPr txBox="1">
            <a:spLocks noGrp="1"/>
          </p:cNvSpPr>
          <p:nvPr>
            <p:ph type="body" idx="1"/>
          </p:nvPr>
        </p:nvSpPr>
        <p:spPr>
          <a:xfrm>
            <a:off x="57900" y="876300"/>
            <a:ext cx="9028200" cy="42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MLA - Modern Language Association - </a:t>
            </a:r>
            <a:r>
              <a:rPr lang="en" sz="1400"/>
              <a:t>used for the Liberal Arts/Humanities; Language Arts/English, Religion</a:t>
            </a:r>
            <a:endParaRPr sz="1400"/>
          </a:p>
          <a:p>
            <a:pPr marL="457200" lvl="0" indent="-317500" algn="l" rtl="0">
              <a:spcBef>
                <a:spcPts val="0"/>
              </a:spcBef>
              <a:spcAft>
                <a:spcPts val="0"/>
              </a:spcAft>
              <a:buSzPts val="1400"/>
              <a:buChar char="-"/>
            </a:pPr>
            <a:r>
              <a:rPr lang="en" sz="1400"/>
              <a:t>citation is added to the end of a sentence </a:t>
            </a:r>
            <a:r>
              <a:rPr lang="en" sz="1400" b="1"/>
              <a:t>before </a:t>
            </a:r>
            <a:r>
              <a:rPr lang="en" sz="1400"/>
              <a:t>the end punctuation</a:t>
            </a:r>
            <a:endParaRPr sz="1400"/>
          </a:p>
          <a:p>
            <a:pPr marL="457200" lvl="0" indent="-317500" algn="l" rtl="0">
              <a:spcBef>
                <a:spcPts val="0"/>
              </a:spcBef>
              <a:spcAft>
                <a:spcPts val="0"/>
              </a:spcAft>
              <a:buSzPts val="1400"/>
              <a:buChar char="-"/>
            </a:pPr>
            <a:r>
              <a:rPr lang="en" sz="1400"/>
              <a:t>generally, the citation looks like this: (Author’s last name Page(s) used)</a:t>
            </a:r>
            <a:endParaRPr sz="1400"/>
          </a:p>
          <a:p>
            <a:pPr marL="457200" lvl="0" indent="-317500" algn="l" rtl="0">
              <a:spcBef>
                <a:spcPts val="0"/>
              </a:spcBef>
              <a:spcAft>
                <a:spcPts val="0"/>
              </a:spcAft>
              <a:buSzPts val="1400"/>
              <a:buChar char="-"/>
            </a:pPr>
            <a:r>
              <a:rPr lang="en" sz="1400"/>
              <a:t>example: (Smith 27)  </a:t>
            </a:r>
            <a:endParaRPr sz="1400"/>
          </a:p>
          <a:p>
            <a:pPr marL="457200" lvl="0" indent="-317500" algn="l" rtl="0">
              <a:spcBef>
                <a:spcPts val="0"/>
              </a:spcBef>
              <a:spcAft>
                <a:spcPts val="0"/>
              </a:spcAft>
              <a:buSzPts val="1400"/>
              <a:buChar char="-"/>
            </a:pPr>
            <a:r>
              <a:rPr lang="en" sz="1400"/>
              <a:t>These citations have to be included in your </a:t>
            </a:r>
            <a:r>
              <a:rPr lang="en" sz="1400" b="1"/>
              <a:t>Works Cited</a:t>
            </a:r>
            <a:r>
              <a:rPr lang="en" sz="1400"/>
              <a:t> at the end of a paper, report, etc. You can use (</a:t>
            </a:r>
            <a:r>
              <a:rPr lang="en" sz="1400" u="sng">
                <a:solidFill>
                  <a:schemeClr val="hlink"/>
                </a:solidFill>
                <a:hlinkClick r:id="rId3"/>
              </a:rPr>
              <a:t>MLA Citation maker</a:t>
            </a:r>
            <a:r>
              <a:rPr lang="en" sz="1400"/>
              <a:t>) to help you create this.</a:t>
            </a:r>
            <a:endParaRPr sz="1400"/>
          </a:p>
          <a:p>
            <a:pPr marL="0" lvl="0" indent="0" algn="l" rtl="0">
              <a:spcBef>
                <a:spcPts val="1600"/>
              </a:spcBef>
              <a:spcAft>
                <a:spcPts val="0"/>
              </a:spcAft>
              <a:buNone/>
            </a:pPr>
            <a:r>
              <a:rPr lang="en" sz="1400" b="1"/>
              <a:t>APA - American Psychological Association - </a:t>
            </a:r>
            <a:r>
              <a:rPr lang="en" sz="1400"/>
              <a:t>used for Science, Math, Phys. Ed.</a:t>
            </a:r>
            <a:endParaRPr sz="1400"/>
          </a:p>
          <a:p>
            <a:pPr marL="457200" lvl="0" indent="-317500" algn="l" rtl="0">
              <a:spcBef>
                <a:spcPts val="0"/>
              </a:spcBef>
              <a:spcAft>
                <a:spcPts val="0"/>
              </a:spcAft>
              <a:buSzPts val="1400"/>
              <a:buChar char="-"/>
            </a:pPr>
            <a:r>
              <a:rPr lang="en" sz="1400"/>
              <a:t>Citation comes at the end of the sentence </a:t>
            </a:r>
            <a:r>
              <a:rPr lang="en" sz="1400" b="1"/>
              <a:t>after </a:t>
            </a:r>
            <a:r>
              <a:rPr lang="en" sz="1400"/>
              <a:t>the final punctuation.</a:t>
            </a:r>
            <a:endParaRPr sz="1400"/>
          </a:p>
          <a:p>
            <a:pPr marL="457200" lvl="0" indent="-317500" algn="l" rtl="0">
              <a:spcBef>
                <a:spcPts val="0"/>
              </a:spcBef>
              <a:spcAft>
                <a:spcPts val="0"/>
              </a:spcAft>
              <a:buSzPts val="1400"/>
              <a:buChar char="-"/>
            </a:pPr>
            <a:r>
              <a:rPr lang="en" sz="1400"/>
              <a:t>The in-text citation is very similar to the MLA style: (Author’s last name, page(s) used) - but APA </a:t>
            </a:r>
            <a:r>
              <a:rPr lang="en" sz="1400" b="1"/>
              <a:t>uses a comma</a:t>
            </a:r>
            <a:r>
              <a:rPr lang="en" sz="1400"/>
              <a:t> between name and page number(s)!!</a:t>
            </a:r>
            <a:endParaRPr sz="1400"/>
          </a:p>
          <a:p>
            <a:pPr marL="457200" lvl="0" indent="-317500" algn="l" rtl="0">
              <a:spcBef>
                <a:spcPts val="0"/>
              </a:spcBef>
              <a:spcAft>
                <a:spcPts val="0"/>
              </a:spcAft>
              <a:buSzPts val="1400"/>
              <a:buChar char="-"/>
            </a:pPr>
            <a:r>
              <a:rPr lang="en" sz="1400"/>
              <a:t>Example: (Smith</a:t>
            </a:r>
            <a:r>
              <a:rPr lang="en" b="1"/>
              <a:t>, </a:t>
            </a:r>
            <a:r>
              <a:rPr lang="en" sz="1400"/>
              <a:t>27) you can use (</a:t>
            </a:r>
            <a:r>
              <a:rPr lang="en" sz="1400" u="sng">
                <a:solidFill>
                  <a:schemeClr val="hlink"/>
                </a:solidFill>
                <a:hlinkClick r:id="rId4"/>
              </a:rPr>
              <a:t>APA Citation Maker</a:t>
            </a:r>
            <a:r>
              <a:rPr lang="en" sz="1400"/>
              <a:t>) to help you create your </a:t>
            </a:r>
            <a:r>
              <a:rPr lang="en" sz="1400" b="1"/>
              <a:t>Works Cited </a:t>
            </a:r>
            <a:r>
              <a:rPr lang="en" sz="1400"/>
              <a:t>for the end of your report, paper, etc.</a:t>
            </a:r>
            <a:endParaRPr sz="1400"/>
          </a:p>
          <a:p>
            <a:pPr marL="0" lvl="0" indent="0" algn="l" rtl="0">
              <a:spcBef>
                <a:spcPts val="1600"/>
              </a:spcBef>
              <a:spcAft>
                <a:spcPts val="1600"/>
              </a:spcAft>
              <a:buNone/>
            </a:pPr>
            <a:r>
              <a:rPr lang="en" sz="1400" b="1"/>
              <a:t>Footnotes </a:t>
            </a:r>
            <a:r>
              <a:rPr lang="en" sz="1400"/>
              <a:t>- not used very often - check out these websites for the “how-to”! </a:t>
            </a:r>
            <a:r>
              <a:rPr lang="en" sz="1400" u="sng">
                <a:solidFill>
                  <a:schemeClr val="hlink"/>
                </a:solidFill>
                <a:hlinkClick r:id="rId5"/>
              </a:rPr>
              <a:t>Footnotes </a:t>
            </a:r>
            <a:r>
              <a:rPr lang="en" sz="1400"/>
              <a:t>or </a:t>
            </a:r>
            <a:r>
              <a:rPr lang="en" sz="1400" u="sng">
                <a:solidFill>
                  <a:schemeClr val="hlink"/>
                </a:solidFill>
                <a:hlinkClick r:id="rId6"/>
              </a:rPr>
              <a:t>Purdue OWL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311700" y="208350"/>
            <a:ext cx="860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else do I do to</a:t>
            </a:r>
            <a:r>
              <a:rPr lang="en" b="1"/>
              <a:t> </a:t>
            </a:r>
            <a:r>
              <a:rPr lang="en" b="1">
                <a:solidFill>
                  <a:srgbClr val="E61414"/>
                </a:solidFill>
              </a:rPr>
              <a:t>give credit</a:t>
            </a:r>
            <a:r>
              <a:rPr lang="en" b="1"/>
              <a:t> </a:t>
            </a:r>
            <a:r>
              <a:rPr lang="en"/>
              <a:t>to people’s ideas?</a:t>
            </a:r>
            <a:endParaRPr/>
          </a:p>
        </p:txBody>
      </p:sp>
      <p:sp>
        <p:nvSpPr>
          <p:cNvPr id="193" name="Google Shape;193;p28"/>
          <p:cNvSpPr txBox="1">
            <a:spLocks noGrp="1"/>
          </p:cNvSpPr>
          <p:nvPr>
            <p:ph type="body" idx="1"/>
          </p:nvPr>
        </p:nvSpPr>
        <p:spPr>
          <a:xfrm>
            <a:off x="352875" y="1397200"/>
            <a:ext cx="6570900" cy="291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(books) Shakespeare, William. </a:t>
            </a:r>
            <a:r>
              <a:rPr lang="en" sz="1400" i="1"/>
              <a:t>Macbeth</a:t>
            </a:r>
            <a:r>
              <a:rPr lang="en" sz="1400"/>
              <a:t>. Oxford University Press, 2009. 3-127.</a:t>
            </a:r>
            <a:endParaRPr sz="1400"/>
          </a:p>
          <a:p>
            <a:pPr marL="0" lvl="0" indent="0" algn="l" rtl="0">
              <a:spcBef>
                <a:spcPts val="1600"/>
              </a:spcBef>
              <a:spcAft>
                <a:spcPts val="0"/>
              </a:spcAft>
              <a:buNone/>
            </a:pPr>
            <a:r>
              <a:rPr lang="en" sz="1400"/>
              <a:t>(pictures) Image: </a:t>
            </a:r>
            <a:r>
              <a:rPr lang="en" sz="1400" u="sng">
                <a:solidFill>
                  <a:schemeClr val="hlink"/>
                </a:solidFill>
                <a:hlinkClick r:id="rId3"/>
              </a:rPr>
              <a:t>https://www.bing.com/images/search?view=detailV2&amp;id=B1079ECECA8756AC1A715FFC49E7F9681A436735&amp;thid=OIP.Nj6jERn1RUC0AMdMgtEj_wAAAA&amp;mediaurl=https%3A%2F%2Fthumbs.dreamstime.com%2Ft%2Fd-funny-cartoon-burglar-thief-character-holding-email-address-symbol-render-113279763.jpg&amp;exph=160&amp;expw=160&amp;q=3d+thief&amp;selectedindex=218&amp;ajaxhist=0&amp;vt=0&amp;eim=1</a:t>
            </a:r>
            <a:endParaRPr sz="1400"/>
          </a:p>
          <a:p>
            <a:pPr marL="0" lvl="0" indent="0" algn="l" rtl="0">
              <a:spcBef>
                <a:spcPts val="1600"/>
              </a:spcBef>
              <a:spcAft>
                <a:spcPts val="1600"/>
              </a:spcAft>
              <a:buNone/>
            </a:pPr>
            <a:r>
              <a:rPr lang="en" sz="1400"/>
              <a:t>(websites) “Corruption of Power in Macbeth.” St. Rosemary Institution, 2019. https://schoolworkhelper.net/corruption-in-macbeth/</a:t>
            </a:r>
            <a:endParaRPr sz="1400"/>
          </a:p>
        </p:txBody>
      </p:sp>
      <p:sp>
        <p:nvSpPr>
          <p:cNvPr id="194" name="Google Shape;194;p28"/>
          <p:cNvSpPr txBox="1"/>
          <p:nvPr/>
        </p:nvSpPr>
        <p:spPr>
          <a:xfrm>
            <a:off x="455025" y="4532950"/>
            <a:ext cx="6366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E61414"/>
                </a:solidFill>
              </a:rPr>
              <a:t>You can use: </a:t>
            </a:r>
            <a:r>
              <a:rPr lang="en" sz="1600" b="1" u="sng">
                <a:solidFill>
                  <a:schemeClr val="hlink"/>
                </a:solidFill>
                <a:hlinkClick r:id="rId4"/>
              </a:rPr>
              <a:t>EasyBib </a:t>
            </a:r>
            <a:r>
              <a:rPr lang="en" sz="1600" b="1">
                <a:solidFill>
                  <a:srgbClr val="E61414"/>
                </a:solidFill>
              </a:rPr>
              <a:t>, </a:t>
            </a:r>
            <a:r>
              <a:rPr lang="en" sz="1600" b="1" u="sng">
                <a:solidFill>
                  <a:schemeClr val="hlink"/>
                </a:solidFill>
                <a:hlinkClick r:id="rId5"/>
              </a:rPr>
              <a:t>BibMe</a:t>
            </a:r>
            <a:r>
              <a:rPr lang="en" sz="1600" b="1">
                <a:solidFill>
                  <a:srgbClr val="E61414"/>
                </a:solidFill>
              </a:rPr>
              <a:t>, </a:t>
            </a:r>
            <a:r>
              <a:rPr lang="en" sz="1600" u="sng">
                <a:solidFill>
                  <a:schemeClr val="hlink"/>
                </a:solidFill>
                <a:hlinkClick r:id="rId6"/>
              </a:rPr>
              <a:t>OSLIS </a:t>
            </a:r>
            <a:r>
              <a:rPr lang="en" sz="1600" b="1" u="sng">
                <a:solidFill>
                  <a:schemeClr val="hlink"/>
                </a:solidFill>
                <a:hlinkClick r:id="rId6"/>
              </a:rPr>
              <a:t>Citation Maker</a:t>
            </a:r>
            <a:endParaRPr sz="1600" b="1">
              <a:solidFill>
                <a:srgbClr val="E61414"/>
              </a:solidFill>
            </a:endParaRPr>
          </a:p>
        </p:txBody>
      </p:sp>
      <p:pic>
        <p:nvPicPr>
          <p:cNvPr id="195" name="Google Shape;195;p28"/>
          <p:cNvPicPr preferRelativeResize="0"/>
          <p:nvPr/>
        </p:nvPicPr>
        <p:blipFill rotWithShape="1">
          <a:blip r:embed="rId7">
            <a:alphaModFix/>
          </a:blip>
          <a:srcRect l="5602" t="12683" r="5753" b="4794"/>
          <a:stretch/>
        </p:blipFill>
        <p:spPr>
          <a:xfrm rot="808454">
            <a:off x="7092675" y="3158625"/>
            <a:ext cx="1611875" cy="1640200"/>
          </a:xfrm>
          <a:prstGeom prst="rect">
            <a:avLst/>
          </a:prstGeom>
          <a:noFill/>
          <a:ln>
            <a:noFill/>
          </a:ln>
        </p:spPr>
      </p:pic>
      <p:sp>
        <p:nvSpPr>
          <p:cNvPr id="196" name="Google Shape;196;p28"/>
          <p:cNvSpPr txBox="1"/>
          <p:nvPr/>
        </p:nvSpPr>
        <p:spPr>
          <a:xfrm>
            <a:off x="288450" y="711850"/>
            <a:ext cx="85671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Clr>
                <a:schemeClr val="dk1"/>
              </a:buClr>
              <a:buSzPts val="1100"/>
              <a:buFont typeface="Arial"/>
              <a:buNone/>
            </a:pPr>
            <a:r>
              <a:rPr lang="en" sz="1800">
                <a:solidFill>
                  <a:srgbClr val="434343"/>
                </a:solidFill>
              </a:rPr>
              <a:t>Create a </a:t>
            </a:r>
            <a:r>
              <a:rPr lang="en" sz="1800" b="1">
                <a:solidFill>
                  <a:srgbClr val="434343"/>
                </a:solidFill>
              </a:rPr>
              <a:t>Works Cited</a:t>
            </a:r>
            <a:r>
              <a:rPr lang="en" sz="1800">
                <a:solidFill>
                  <a:srgbClr val="434343"/>
                </a:solidFill>
              </a:rPr>
              <a:t> at the end of your work (presentation, report, etc,):</a:t>
            </a:r>
            <a:endParaRPr/>
          </a:p>
        </p:txBody>
      </p:sp>
      <p:sp>
        <p:nvSpPr>
          <p:cNvPr id="197" name="Google Shape;197;p28"/>
          <p:cNvSpPr/>
          <p:nvPr/>
        </p:nvSpPr>
        <p:spPr>
          <a:xfrm>
            <a:off x="7118375" y="1528925"/>
            <a:ext cx="1713900" cy="1109100"/>
          </a:xfrm>
          <a:prstGeom prst="wedgeRoundRectCallout">
            <a:avLst>
              <a:gd name="adj1" fmla="val -35632"/>
              <a:gd name="adj2" fmla="val 92196"/>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600" b="1" i="1">
                <a:solidFill>
                  <a:srgbClr val="741B47"/>
                </a:solidFill>
              </a:rPr>
              <a:t>And it needs to be in alphabetical order!</a:t>
            </a:r>
            <a:endParaRPr sz="1600">
              <a:solidFill>
                <a:srgbClr val="741B4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311700" y="241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 </a:t>
            </a:r>
            <a:r>
              <a:rPr lang="en" b="1">
                <a:solidFill>
                  <a:srgbClr val="E61414"/>
                </a:solidFill>
              </a:rPr>
              <a:t>A Works Cited, </a:t>
            </a:r>
            <a:r>
              <a:rPr lang="en"/>
              <a:t>Properly Formatted using MLA</a:t>
            </a:r>
            <a:r>
              <a:rPr lang="en" b="1"/>
              <a:t>:</a:t>
            </a:r>
            <a:endParaRPr b="1"/>
          </a:p>
        </p:txBody>
      </p:sp>
      <p:sp>
        <p:nvSpPr>
          <p:cNvPr id="203" name="Google Shape;203;p29"/>
          <p:cNvSpPr txBox="1">
            <a:spLocks noGrp="1"/>
          </p:cNvSpPr>
          <p:nvPr>
            <p:ph type="body" idx="1"/>
          </p:nvPr>
        </p:nvSpPr>
        <p:spPr>
          <a:xfrm>
            <a:off x="311700" y="863550"/>
            <a:ext cx="8520600" cy="414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Works Cited</a:t>
            </a:r>
            <a:endParaRPr/>
          </a:p>
          <a:p>
            <a:pPr marL="457200" lvl="0" indent="-400050" algn="l" rtl="0">
              <a:spcBef>
                <a:spcPts val="900"/>
              </a:spcBef>
              <a:spcAft>
                <a:spcPts val="0"/>
              </a:spcAft>
              <a:buClr>
                <a:schemeClr val="dk1"/>
              </a:buClr>
              <a:buSzPts val="1100"/>
              <a:buFont typeface="Arial"/>
              <a:buNone/>
            </a:pPr>
            <a:r>
              <a:rPr lang="en" sz="1500"/>
              <a:t>Burglar Thief with Question Mark (slide 10)</a:t>
            </a:r>
            <a:endParaRPr sz="1500"/>
          </a:p>
          <a:p>
            <a:pPr marL="914400" lvl="0" indent="-400050" algn="l" rtl="0">
              <a:spcBef>
                <a:spcPts val="900"/>
              </a:spcBef>
              <a:spcAft>
                <a:spcPts val="0"/>
              </a:spcAft>
              <a:buClr>
                <a:schemeClr val="dk1"/>
              </a:buClr>
              <a:buSzPts val="1100"/>
              <a:buFont typeface="Arial"/>
              <a:buNone/>
            </a:pPr>
            <a:r>
              <a:rPr lang="en" sz="1500" u="sng">
                <a:solidFill>
                  <a:schemeClr val="hlink"/>
                </a:solidFill>
                <a:hlinkClick r:id="rId3"/>
              </a:rPr>
              <a:t>https://www.canstockphoto.ca/3d-funny-cartoon-criminal-burglar-44209131.html</a:t>
            </a:r>
            <a:endParaRPr sz="1500"/>
          </a:p>
          <a:p>
            <a:pPr marL="457200" lvl="0" indent="-400050" algn="l" rtl="0">
              <a:lnSpc>
                <a:spcPct val="115000"/>
              </a:lnSpc>
              <a:spcBef>
                <a:spcPts val="900"/>
              </a:spcBef>
              <a:spcAft>
                <a:spcPts val="0"/>
              </a:spcAft>
              <a:buClr>
                <a:schemeClr val="dk1"/>
              </a:buClr>
              <a:buSzPts val="1100"/>
              <a:buFont typeface="Arial"/>
              <a:buNone/>
            </a:pPr>
            <a:r>
              <a:rPr lang="en" sz="1500"/>
              <a:t>“Corruption of Power in Macbeth.” St. Rosemary Institution, 2019. </a:t>
            </a:r>
            <a:endParaRPr sz="1500"/>
          </a:p>
          <a:p>
            <a:pPr marL="457200" lvl="0" indent="0" algn="l" rtl="0">
              <a:lnSpc>
                <a:spcPct val="115000"/>
              </a:lnSpc>
              <a:spcBef>
                <a:spcPts val="900"/>
              </a:spcBef>
              <a:spcAft>
                <a:spcPts val="0"/>
              </a:spcAft>
              <a:buNone/>
            </a:pPr>
            <a:r>
              <a:rPr lang="en" sz="1500" u="sng">
                <a:solidFill>
                  <a:schemeClr val="hlink"/>
                </a:solidFill>
                <a:hlinkClick r:id="rId4"/>
              </a:rPr>
              <a:t>https://schoolworkhelper.net/corruption-in-macbeth/</a:t>
            </a:r>
            <a:r>
              <a:rPr lang="en" sz="1500"/>
              <a:t> May 25, 2022</a:t>
            </a:r>
            <a:endParaRPr sz="1500"/>
          </a:p>
          <a:p>
            <a:pPr marL="0" lvl="0" indent="0" algn="l" rtl="0">
              <a:lnSpc>
                <a:spcPct val="115000"/>
              </a:lnSpc>
              <a:spcBef>
                <a:spcPts val="900"/>
              </a:spcBef>
              <a:spcAft>
                <a:spcPts val="0"/>
              </a:spcAft>
              <a:buNone/>
            </a:pPr>
            <a:r>
              <a:rPr lang="en" sz="1500"/>
              <a:t>Creativity, Copyright and Fair Use</a:t>
            </a:r>
            <a:endParaRPr sz="1500"/>
          </a:p>
          <a:p>
            <a:pPr marL="457200" lvl="0" indent="0" algn="l" rtl="0">
              <a:lnSpc>
                <a:spcPct val="115000"/>
              </a:lnSpc>
              <a:spcBef>
                <a:spcPts val="900"/>
              </a:spcBef>
              <a:spcAft>
                <a:spcPts val="0"/>
              </a:spcAft>
              <a:buNone/>
            </a:pPr>
            <a:r>
              <a:rPr lang="en" sz="1500" u="sng">
                <a:solidFill>
                  <a:schemeClr val="hlink"/>
                </a:solidFill>
                <a:hlinkClick r:id="rId5"/>
              </a:rPr>
              <a:t>https://docs.google.com/presentation/d/13Ouo6HCHWy_UuPc6NwHjmqOyrVU8J5ikWRZ2RNHO_wM/edit#slide=id.g12f37962108_0_20</a:t>
            </a:r>
            <a:endParaRPr sz="1500"/>
          </a:p>
          <a:p>
            <a:pPr marL="0" lvl="0" indent="0" algn="l" rtl="0">
              <a:spcBef>
                <a:spcPts val="900"/>
              </a:spcBef>
              <a:spcAft>
                <a:spcPts val="0"/>
              </a:spcAft>
              <a:buNone/>
            </a:pPr>
            <a:r>
              <a:rPr lang="en" sz="1500"/>
              <a:t>Purdue Writing Lab. “Plagiarism Faqs // Purdue Writing Lab.” </a:t>
            </a:r>
            <a:r>
              <a:rPr lang="en" sz="1500" i="1"/>
              <a:t>Purdue Writing Lab</a:t>
            </a:r>
            <a:r>
              <a:rPr lang="en" sz="1500"/>
              <a:t>, </a:t>
            </a:r>
            <a:endParaRPr sz="1500"/>
          </a:p>
          <a:p>
            <a:pPr marL="0" lvl="0" indent="457200" algn="l" rtl="0">
              <a:spcBef>
                <a:spcPts val="0"/>
              </a:spcBef>
              <a:spcAft>
                <a:spcPts val="0"/>
              </a:spcAft>
              <a:buClr>
                <a:schemeClr val="dk1"/>
              </a:buClr>
              <a:buSzPts val="1100"/>
              <a:buFont typeface="Arial"/>
              <a:buNone/>
            </a:pPr>
            <a:r>
              <a:rPr lang="en" sz="1500" u="sng">
                <a:solidFill>
                  <a:schemeClr val="hlink"/>
                </a:solidFill>
                <a:hlinkClick r:id="rId6"/>
              </a:rPr>
              <a:t>https://owl.purdue.edu/owl/avoiding_plagiarism/plagiarism_faq.html</a:t>
            </a:r>
            <a:r>
              <a:rPr lang="en" sz="1500"/>
              <a:t>.</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Shakespeare, William. </a:t>
            </a:r>
            <a:r>
              <a:rPr lang="en" sz="1500" i="1"/>
              <a:t>Macbeth</a:t>
            </a:r>
            <a:r>
              <a:rPr lang="en" sz="1500"/>
              <a:t>. Oxford University Press, 2009. 3-127.</a:t>
            </a:r>
            <a:endParaRPr sz="1500"/>
          </a:p>
          <a:p>
            <a:pPr marL="0" lvl="0" indent="0" algn="l" rtl="0">
              <a:spcBef>
                <a:spcPts val="1600"/>
              </a:spcBef>
              <a:spcAft>
                <a:spcPts val="0"/>
              </a:spcAft>
              <a:buNone/>
            </a:pPr>
            <a:endParaRPr sz="1500"/>
          </a:p>
          <a:p>
            <a:pPr marL="0" lvl="0" indent="0" algn="l" rtl="0">
              <a:spcBef>
                <a:spcPts val="1600"/>
              </a:spcBef>
              <a:spcAft>
                <a:spcPts val="0"/>
              </a:spcAft>
              <a:buNone/>
            </a:pPr>
            <a:endParaRPr sz="1500"/>
          </a:p>
          <a:p>
            <a:pPr marL="0" lvl="0" indent="0" algn="l" rtl="0">
              <a:spcBef>
                <a:spcPts val="1600"/>
              </a:spcBef>
              <a:spcAft>
                <a:spcPts val="0"/>
              </a:spcAft>
              <a:buClr>
                <a:schemeClr val="dk1"/>
              </a:buClr>
              <a:buSzPts val="1100"/>
              <a:buFont typeface="Arial"/>
              <a:buNone/>
            </a:pPr>
            <a:endParaRPr sz="1400"/>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04" name="Google Shape;204;p29"/>
          <p:cNvSpPr txBox="1"/>
          <p:nvPr/>
        </p:nvSpPr>
        <p:spPr>
          <a:xfrm rot="659807">
            <a:off x="7584915" y="3725297"/>
            <a:ext cx="1248729" cy="11698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solidFill>
                  <a:srgbClr val="E61414"/>
                </a:solidFill>
              </a:rPr>
              <a:t>What do you notice about the formatting? </a:t>
            </a:r>
            <a:endParaRPr sz="1600" i="1">
              <a:solidFill>
                <a:srgbClr val="E6141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1000"/>
                                        <p:tgtEl>
                                          <p:spTgt spid="20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311700" y="100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61414"/>
                </a:solidFill>
              </a:rPr>
              <a:t>Resources </a:t>
            </a:r>
            <a:r>
              <a:rPr lang="en" b="1"/>
              <a:t>you might want to use:</a:t>
            </a:r>
            <a:endParaRPr b="1"/>
          </a:p>
        </p:txBody>
      </p:sp>
      <p:sp>
        <p:nvSpPr>
          <p:cNvPr id="210" name="Google Shape;210;p30"/>
          <p:cNvSpPr txBox="1">
            <a:spLocks noGrp="1"/>
          </p:cNvSpPr>
          <p:nvPr>
            <p:ph type="body" idx="1"/>
          </p:nvPr>
        </p:nvSpPr>
        <p:spPr>
          <a:xfrm>
            <a:off x="311700" y="603600"/>
            <a:ext cx="8520600" cy="4384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dirty="0">
                <a:solidFill>
                  <a:schemeClr val="dk1"/>
                </a:solidFill>
              </a:rPr>
              <a:t>WCDSB </a:t>
            </a:r>
            <a:r>
              <a:rPr lang="en" sz="1500" b="1" u="sng" dirty="0">
                <a:solidFill>
                  <a:schemeClr val="hlink"/>
                </a:solidFill>
                <a:hlinkClick r:id="rId3"/>
              </a:rPr>
              <a:t>Plagiarism and Cheating Guidelines</a:t>
            </a:r>
            <a:endParaRPr sz="15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i="1" dirty="0">
                <a:solidFill>
                  <a:schemeClr val="dk1"/>
                </a:solidFill>
              </a:rPr>
              <a:t>Which contains:</a:t>
            </a:r>
            <a:r>
              <a:rPr lang="en" sz="1500" b="1" dirty="0">
                <a:solidFill>
                  <a:schemeClr val="dk1"/>
                </a:solidFill>
              </a:rPr>
              <a:t> Avoiding Plagiarism:</a:t>
            </a:r>
            <a:endParaRPr sz="1500" b="1" dirty="0">
              <a:solidFill>
                <a:schemeClr val="dk1"/>
              </a:solidFill>
            </a:endParaRPr>
          </a:p>
          <a:p>
            <a:pPr marL="228600" lvl="0" indent="0" algn="l" rtl="0">
              <a:lnSpc>
                <a:spcPct val="115000"/>
              </a:lnSpc>
              <a:spcBef>
                <a:spcPts val="0"/>
              </a:spcBef>
              <a:spcAft>
                <a:spcPts val="0"/>
              </a:spcAft>
              <a:buClr>
                <a:schemeClr val="dk1"/>
              </a:buClr>
              <a:buSzPts val="1100"/>
              <a:buFont typeface="Arial"/>
              <a:buNone/>
            </a:pPr>
            <a:r>
              <a:rPr lang="en" sz="1500" dirty="0">
                <a:solidFill>
                  <a:schemeClr val="dk1"/>
                </a:solidFill>
              </a:rPr>
              <a:t>·</a:t>
            </a:r>
            <a:r>
              <a:rPr lang="en" sz="1500" dirty="0">
                <a:solidFill>
                  <a:schemeClr val="dk1"/>
                </a:solidFill>
                <a:latin typeface="Times New Roman"/>
                <a:ea typeface="Times New Roman"/>
                <a:cs typeface="Times New Roman"/>
                <a:sym typeface="Times New Roman"/>
              </a:rPr>
              <a:t>   	</a:t>
            </a:r>
            <a:r>
              <a:rPr lang="en" sz="1500" u="sng" dirty="0">
                <a:solidFill>
                  <a:schemeClr val="hlink"/>
                </a:solidFill>
                <a:hlinkClick r:id="rId4"/>
              </a:rPr>
              <a:t>U of W Writer’s Handbook – Avoiding Plagiarism</a:t>
            </a:r>
            <a:r>
              <a:rPr lang="en" sz="1500" dirty="0">
                <a:solidFill>
                  <a:schemeClr val="dk1"/>
                </a:solidFill>
              </a:rPr>
              <a:t> (accessed May 2022)</a:t>
            </a:r>
            <a:endParaRPr sz="1500" dirty="0">
              <a:solidFill>
                <a:schemeClr val="dk1"/>
              </a:solidFill>
            </a:endParaRPr>
          </a:p>
          <a:p>
            <a:pPr marL="228600" lvl="0" indent="0" algn="l" rtl="0">
              <a:lnSpc>
                <a:spcPct val="115000"/>
              </a:lnSpc>
              <a:spcBef>
                <a:spcPts val="0"/>
              </a:spcBef>
              <a:spcAft>
                <a:spcPts val="0"/>
              </a:spcAft>
              <a:buClr>
                <a:schemeClr val="dk1"/>
              </a:buClr>
              <a:buSzPts val="1100"/>
              <a:buFont typeface="Arial"/>
              <a:buNone/>
            </a:pPr>
            <a:r>
              <a:rPr lang="en" sz="1500" dirty="0">
                <a:solidFill>
                  <a:schemeClr val="dk1"/>
                </a:solidFill>
              </a:rPr>
              <a:t>·</a:t>
            </a:r>
            <a:r>
              <a:rPr lang="en" sz="1500" dirty="0">
                <a:solidFill>
                  <a:schemeClr val="dk1"/>
                </a:solidFill>
                <a:latin typeface="Times New Roman"/>
                <a:ea typeface="Times New Roman"/>
                <a:cs typeface="Times New Roman"/>
                <a:sym typeface="Times New Roman"/>
              </a:rPr>
              <a:t>   	</a:t>
            </a:r>
            <a:r>
              <a:rPr lang="en" sz="1500" u="sng" dirty="0">
                <a:solidFill>
                  <a:schemeClr val="hlink"/>
                </a:solidFill>
                <a:hlinkClick r:id="rId5"/>
              </a:rPr>
              <a:t>Plagiarism.Org</a:t>
            </a:r>
            <a:r>
              <a:rPr lang="en" sz="1500" dirty="0">
                <a:solidFill>
                  <a:schemeClr val="dk1"/>
                </a:solidFill>
              </a:rPr>
              <a:t> – generic website for applied/college level students (accessed May 2022)</a:t>
            </a:r>
            <a:endParaRPr sz="1500" dirty="0">
              <a:solidFill>
                <a:schemeClr val="dk1"/>
              </a:solidFill>
            </a:endParaRPr>
          </a:p>
          <a:p>
            <a:pPr marL="228600" lvl="0" indent="0" algn="l" rtl="0">
              <a:lnSpc>
                <a:spcPct val="115000"/>
              </a:lnSpc>
              <a:spcBef>
                <a:spcPts val="0"/>
              </a:spcBef>
              <a:spcAft>
                <a:spcPts val="0"/>
              </a:spcAft>
              <a:buClr>
                <a:schemeClr val="dk1"/>
              </a:buClr>
              <a:buSzPts val="1100"/>
              <a:buFont typeface="Arial"/>
              <a:buNone/>
            </a:pPr>
            <a:r>
              <a:rPr lang="en" sz="1500" dirty="0">
                <a:solidFill>
                  <a:schemeClr val="dk1"/>
                </a:solidFill>
              </a:rPr>
              <a:t>·</a:t>
            </a:r>
            <a:r>
              <a:rPr lang="en" sz="1500" dirty="0">
                <a:solidFill>
                  <a:schemeClr val="dk1"/>
                </a:solidFill>
                <a:latin typeface="Times New Roman"/>
                <a:ea typeface="Times New Roman"/>
                <a:cs typeface="Times New Roman"/>
                <a:sym typeface="Times New Roman"/>
              </a:rPr>
              <a:t>   	</a:t>
            </a:r>
            <a:r>
              <a:rPr lang="en" sz="1500" u="sng" dirty="0">
                <a:solidFill>
                  <a:schemeClr val="hlink"/>
                </a:solidFill>
                <a:hlinkClick r:id="rId6"/>
              </a:rPr>
              <a:t>George Brown College - Avoiding Plagiarism</a:t>
            </a:r>
            <a:r>
              <a:rPr lang="en" sz="1500" dirty="0">
                <a:solidFill>
                  <a:schemeClr val="dk1"/>
                </a:solidFill>
              </a:rPr>
              <a:t> (accessed May 2022)</a:t>
            </a:r>
            <a:endParaRPr sz="1500" dirty="0">
              <a:solidFill>
                <a:schemeClr val="dk1"/>
              </a:solidFill>
            </a:endParaRPr>
          </a:p>
          <a:p>
            <a:pPr marL="228600" lvl="0" indent="0" algn="l" rtl="0">
              <a:lnSpc>
                <a:spcPct val="115000"/>
              </a:lnSpc>
              <a:spcBef>
                <a:spcPts val="0"/>
              </a:spcBef>
              <a:spcAft>
                <a:spcPts val="0"/>
              </a:spcAft>
              <a:buNone/>
            </a:pPr>
            <a:r>
              <a:rPr lang="en" sz="1500" dirty="0">
                <a:solidFill>
                  <a:schemeClr val="dk1"/>
                </a:solidFill>
              </a:rPr>
              <a:t>·</a:t>
            </a:r>
            <a:r>
              <a:rPr lang="en" sz="1500" dirty="0">
                <a:solidFill>
                  <a:schemeClr val="dk1"/>
                </a:solidFill>
                <a:latin typeface="Times New Roman"/>
                <a:ea typeface="Times New Roman"/>
                <a:cs typeface="Times New Roman"/>
                <a:sym typeface="Times New Roman"/>
              </a:rPr>
              <a:t>   	</a:t>
            </a:r>
            <a:r>
              <a:rPr lang="en" sz="1500" u="sng" dirty="0">
                <a:solidFill>
                  <a:schemeClr val="hlink"/>
                </a:solidFill>
                <a:hlinkClick r:id="rId7"/>
              </a:rPr>
              <a:t>Purdue Online Writing Lab – Avoiding Plagiarism</a:t>
            </a:r>
            <a:r>
              <a:rPr lang="en" sz="1500" dirty="0">
                <a:solidFill>
                  <a:schemeClr val="dk1"/>
                </a:solidFill>
              </a:rPr>
              <a:t>  (accessed May 2022)</a:t>
            </a:r>
            <a:endParaRPr sz="1500" dirty="0">
              <a:solidFill>
                <a:schemeClr val="dk1"/>
              </a:solidFill>
            </a:endParaRPr>
          </a:p>
          <a:p>
            <a:pPr marL="22860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None/>
            </a:pPr>
            <a:r>
              <a:rPr lang="en" sz="1500" b="1" dirty="0">
                <a:solidFill>
                  <a:schemeClr val="dk1"/>
                </a:solidFill>
              </a:rPr>
              <a:t>Paraphrasing</a:t>
            </a:r>
            <a:r>
              <a:rPr lang="en" sz="1500" dirty="0">
                <a:solidFill>
                  <a:schemeClr val="dk1"/>
                </a:solidFill>
              </a:rPr>
              <a:t>: Refer to</a:t>
            </a:r>
            <a:r>
              <a:rPr lang="en" sz="1500" dirty="0">
                <a:solidFill>
                  <a:schemeClr val="dk1"/>
                </a:solidFill>
                <a:uFill>
                  <a:noFill/>
                </a:uFill>
                <a:hlinkClick r:id="rId8">
                  <a:extLst>
                    <a:ext uri="{A12FA001-AC4F-418D-AE19-62706E023703}">
                      <ahyp:hlinkClr xmlns:ahyp="http://schemas.microsoft.com/office/drawing/2018/hyperlinkcolor" val="tx"/>
                    </a:ext>
                  </a:extLst>
                </a:hlinkClick>
              </a:rPr>
              <a:t> </a:t>
            </a:r>
            <a:r>
              <a:rPr lang="en" sz="1500" u="sng" dirty="0">
                <a:solidFill>
                  <a:schemeClr val="hlink"/>
                </a:solidFill>
                <a:hlinkClick r:id="rId8"/>
              </a:rPr>
              <a:t>Purdue Writing Lab</a:t>
            </a:r>
            <a:r>
              <a:rPr lang="en" sz="1500" dirty="0">
                <a:solidFill>
                  <a:schemeClr val="dk1"/>
                </a:solidFill>
              </a:rPr>
              <a:t> – </a:t>
            </a:r>
            <a:r>
              <a:rPr lang="en" sz="1500" i="1" dirty="0">
                <a:solidFill>
                  <a:schemeClr val="dk1"/>
                </a:solidFill>
              </a:rPr>
              <a:t>Use the Search Tool</a:t>
            </a:r>
            <a:r>
              <a:rPr lang="en" sz="1500" dirty="0">
                <a:solidFill>
                  <a:schemeClr val="dk1"/>
                </a:solidFill>
              </a:rPr>
              <a:t> (accessed May 2022)</a:t>
            </a:r>
            <a:endParaRPr sz="15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None/>
            </a:pPr>
            <a:r>
              <a:rPr lang="en" sz="1500" b="1" dirty="0">
                <a:solidFill>
                  <a:schemeClr val="dk1"/>
                </a:solidFill>
              </a:rPr>
              <a:t>Bibliography Creation</a:t>
            </a:r>
            <a:r>
              <a:rPr lang="en" sz="1500" dirty="0">
                <a:solidFill>
                  <a:schemeClr val="dk1"/>
                </a:solidFill>
              </a:rPr>
              <a:t>: students can refer to sites which help create </a:t>
            </a:r>
            <a:endParaRPr sz="15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rPr>
              <a:t>bibliographies/Works Cited:</a:t>
            </a:r>
            <a:endParaRPr sz="1500" dirty="0">
              <a:solidFill>
                <a:schemeClr val="dk1"/>
              </a:solidFill>
            </a:endParaRPr>
          </a:p>
          <a:p>
            <a:pPr marL="228600" lvl="0" indent="0" algn="l" rtl="0">
              <a:lnSpc>
                <a:spcPct val="115000"/>
              </a:lnSpc>
              <a:spcBef>
                <a:spcPts val="0"/>
              </a:spcBef>
              <a:spcAft>
                <a:spcPts val="0"/>
              </a:spcAft>
              <a:buClr>
                <a:schemeClr val="dk1"/>
              </a:buClr>
              <a:buSzPts val="1100"/>
              <a:buFont typeface="Arial"/>
              <a:buNone/>
            </a:pPr>
            <a:r>
              <a:rPr lang="en" sz="1500" dirty="0">
                <a:solidFill>
                  <a:schemeClr val="dk1"/>
                </a:solidFill>
              </a:rPr>
              <a:t>·</a:t>
            </a:r>
            <a:r>
              <a:rPr lang="en" sz="1500" dirty="0">
                <a:solidFill>
                  <a:schemeClr val="dk1"/>
                </a:solidFill>
                <a:latin typeface="Times New Roman"/>
                <a:ea typeface="Times New Roman"/>
                <a:cs typeface="Times New Roman"/>
                <a:sym typeface="Times New Roman"/>
              </a:rPr>
              <a:t>      </a:t>
            </a:r>
            <a:r>
              <a:rPr lang="en" sz="1500" dirty="0">
                <a:solidFill>
                  <a:schemeClr val="dk1"/>
                </a:solidFill>
                <a:uFill>
                  <a:noFill/>
                </a:u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 </a:t>
            </a:r>
            <a:r>
              <a:rPr lang="en" sz="1500" u="sng" dirty="0">
                <a:solidFill>
                  <a:schemeClr val="hlink"/>
                </a:solidFill>
                <a:hlinkClick r:id="rId9"/>
              </a:rPr>
              <a:t>OSLIS </a:t>
            </a:r>
            <a:r>
              <a:rPr lang="en" sz="1500" b="1" u="sng" dirty="0">
                <a:solidFill>
                  <a:schemeClr val="hlink"/>
                </a:solidFill>
                <a:hlinkClick r:id="rId9"/>
              </a:rPr>
              <a:t>Citation Maker</a:t>
            </a:r>
            <a:r>
              <a:rPr lang="en" sz="1500" b="1" dirty="0">
                <a:solidFill>
                  <a:schemeClr val="dk1"/>
                </a:solidFill>
              </a:rPr>
              <a:t> </a:t>
            </a:r>
            <a:r>
              <a:rPr lang="en" sz="1500" dirty="0">
                <a:solidFill>
                  <a:schemeClr val="dk1"/>
                </a:solidFill>
              </a:rPr>
              <a:t>(accessed May 2022)</a:t>
            </a:r>
            <a:endParaRPr sz="1500" dirty="0">
              <a:solidFill>
                <a:schemeClr val="dk1"/>
              </a:solidFill>
            </a:endParaRPr>
          </a:p>
          <a:p>
            <a:pPr marL="228600" lvl="0" indent="0" algn="l" rtl="0">
              <a:lnSpc>
                <a:spcPct val="115000"/>
              </a:lnSpc>
              <a:spcBef>
                <a:spcPts val="0"/>
              </a:spcBef>
              <a:spcAft>
                <a:spcPts val="0"/>
              </a:spcAft>
              <a:buClr>
                <a:schemeClr val="dk1"/>
              </a:buClr>
              <a:buSzPts val="1100"/>
              <a:buFont typeface="Arial"/>
              <a:buNone/>
            </a:pPr>
            <a:r>
              <a:rPr lang="en" sz="1500" dirty="0">
                <a:solidFill>
                  <a:schemeClr val="dk1"/>
                </a:solidFill>
              </a:rPr>
              <a:t>·</a:t>
            </a:r>
            <a:r>
              <a:rPr lang="en" sz="1500" dirty="0">
                <a:solidFill>
                  <a:schemeClr val="dk1"/>
                </a:solidFill>
                <a:latin typeface="Times New Roman"/>
                <a:ea typeface="Times New Roman"/>
                <a:cs typeface="Times New Roman"/>
                <a:sym typeface="Times New Roman"/>
              </a:rPr>
              <a:t>      </a:t>
            </a:r>
            <a:r>
              <a:rPr lang="en" sz="1500" dirty="0">
                <a:solidFill>
                  <a:schemeClr val="dk1"/>
                </a:solidFill>
                <a:uFill>
                  <a:noFill/>
                </a:u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 </a:t>
            </a:r>
            <a:r>
              <a:rPr lang="en" sz="1500" u="sng" dirty="0">
                <a:solidFill>
                  <a:schemeClr val="hlink"/>
                </a:solidFill>
                <a:hlinkClick r:id="rId10"/>
              </a:rPr>
              <a:t>EasyBib</a:t>
            </a:r>
            <a:r>
              <a:rPr lang="en" sz="1500" dirty="0">
                <a:solidFill>
                  <a:schemeClr val="dk1"/>
                </a:solidFill>
              </a:rPr>
              <a:t> (accessed May 2022)</a:t>
            </a:r>
            <a:endParaRPr sz="1500" dirty="0">
              <a:solidFill>
                <a:schemeClr val="dk1"/>
              </a:solidFill>
            </a:endParaRPr>
          </a:p>
          <a:p>
            <a:pPr marL="228600" lvl="0" indent="0" algn="l" rtl="0">
              <a:lnSpc>
                <a:spcPct val="115000"/>
              </a:lnSpc>
              <a:spcBef>
                <a:spcPts val="0"/>
              </a:spcBef>
              <a:spcAft>
                <a:spcPts val="0"/>
              </a:spcAft>
              <a:buNone/>
            </a:pPr>
            <a:r>
              <a:rPr lang="en" sz="1500" dirty="0">
                <a:solidFill>
                  <a:schemeClr val="dk1"/>
                </a:solidFill>
              </a:rPr>
              <a:t>·</a:t>
            </a:r>
            <a:r>
              <a:rPr lang="en" sz="1500" dirty="0">
                <a:solidFill>
                  <a:schemeClr val="dk1"/>
                </a:solidFill>
                <a:latin typeface="Times New Roman"/>
                <a:ea typeface="Times New Roman"/>
                <a:cs typeface="Times New Roman"/>
                <a:sym typeface="Times New Roman"/>
              </a:rPr>
              <a:t>      </a:t>
            </a:r>
            <a:r>
              <a:rPr lang="en" sz="1500" dirty="0">
                <a:solidFill>
                  <a:schemeClr val="dk1"/>
                </a:solidFill>
                <a:uFill>
                  <a:noFill/>
                </a:u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 </a:t>
            </a:r>
            <a:r>
              <a:rPr lang="en" sz="1500" u="sng" dirty="0">
                <a:solidFill>
                  <a:schemeClr val="hlink"/>
                </a:solidFill>
                <a:hlinkClick r:id="rId11"/>
              </a:rPr>
              <a:t>BibMe</a:t>
            </a:r>
            <a:r>
              <a:rPr lang="en" sz="1500" dirty="0">
                <a:solidFill>
                  <a:schemeClr val="dk1"/>
                </a:solidFill>
              </a:rPr>
              <a:t> (accessed May 2022)</a:t>
            </a:r>
            <a:endParaRPr sz="1500" dirty="0">
              <a:solidFill>
                <a:schemeClr val="dk1"/>
              </a:solidFill>
            </a:endParaRPr>
          </a:p>
          <a:p>
            <a:pPr marL="0" lvl="0" indent="0" algn="l" rtl="0">
              <a:lnSpc>
                <a:spcPct val="115000"/>
              </a:lnSpc>
              <a:spcBef>
                <a:spcPts val="0"/>
              </a:spcBef>
              <a:spcAft>
                <a:spcPts val="0"/>
              </a:spcAft>
              <a:buNone/>
            </a:pPr>
            <a:endParaRPr sz="6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b="1" dirty="0">
                <a:solidFill>
                  <a:schemeClr val="dk1"/>
                </a:solidFill>
              </a:rPr>
              <a:t>For our Junior/Intermediate Students:</a:t>
            </a:r>
            <a:endParaRPr sz="1500" b="1" dirty="0">
              <a:solidFill>
                <a:schemeClr val="dk1"/>
              </a:solidFill>
            </a:endParaRPr>
          </a:p>
          <a:p>
            <a:pPr marL="228600" lvl="0" indent="0" algn="l" rtl="0">
              <a:lnSpc>
                <a:spcPct val="115000"/>
              </a:lnSpc>
              <a:spcBef>
                <a:spcPts val="0"/>
              </a:spcBef>
              <a:spcAft>
                <a:spcPts val="0"/>
              </a:spcAft>
              <a:buClr>
                <a:schemeClr val="dk1"/>
              </a:buClr>
              <a:buSzPts val="1100"/>
              <a:buFont typeface="Arial"/>
              <a:buNone/>
            </a:pPr>
            <a:r>
              <a:rPr lang="en" sz="1500" dirty="0">
                <a:solidFill>
                  <a:schemeClr val="dk1"/>
                </a:solidFill>
              </a:rPr>
              <a:t>·</a:t>
            </a:r>
            <a:r>
              <a:rPr lang="en" sz="1500" dirty="0">
                <a:solidFill>
                  <a:schemeClr val="dk1"/>
                </a:solidFill>
                <a:latin typeface="Times New Roman"/>
                <a:ea typeface="Times New Roman"/>
                <a:cs typeface="Times New Roman"/>
                <a:sym typeface="Times New Roman"/>
              </a:rPr>
              <a:t>       </a:t>
            </a:r>
            <a:r>
              <a:rPr lang="en" sz="1500" dirty="0">
                <a:solidFill>
                  <a:schemeClr val="dk1"/>
                </a:solidFill>
              </a:rPr>
              <a:t>In</a:t>
            </a:r>
            <a:r>
              <a:rPr lang="en" sz="1500" b="1" dirty="0">
                <a:solidFill>
                  <a:schemeClr val="dk1"/>
                </a:solidFill>
              </a:rPr>
              <a:t> Google Docs</a:t>
            </a:r>
            <a:r>
              <a:rPr lang="en" sz="1500" dirty="0">
                <a:solidFill>
                  <a:schemeClr val="dk1"/>
                </a:solidFill>
              </a:rPr>
              <a:t> &gt; Tools &gt; Citations &gt; </a:t>
            </a:r>
            <a:r>
              <a:rPr lang="en" sz="1500" b="1" dirty="0">
                <a:solidFill>
                  <a:schemeClr val="dk1"/>
                </a:solidFill>
              </a:rPr>
              <a:t>Add Citation Source </a:t>
            </a:r>
            <a:endParaRPr sz="1500" b="1" dirty="0">
              <a:solidFill>
                <a:schemeClr val="dk1"/>
              </a:solidFill>
            </a:endParaRPr>
          </a:p>
          <a:p>
            <a:pPr marL="0" lvl="0" indent="0" algn="l" rtl="0">
              <a:spcBef>
                <a:spcPts val="0"/>
              </a:spcBef>
              <a:spcAft>
                <a:spcPts val="1600"/>
              </a:spcAft>
              <a:buNone/>
            </a:pPr>
            <a:endParaRPr dirty="0"/>
          </a:p>
        </p:txBody>
      </p:sp>
      <p:pic>
        <p:nvPicPr>
          <p:cNvPr id="211" name="Google Shape;211;p30"/>
          <p:cNvPicPr preferRelativeResize="0"/>
          <p:nvPr/>
        </p:nvPicPr>
        <p:blipFill rotWithShape="1">
          <a:blip r:embed="rId12">
            <a:alphaModFix/>
          </a:blip>
          <a:srcRect l="22201" t="12223" r="23673" b="6719"/>
          <a:stretch/>
        </p:blipFill>
        <p:spPr>
          <a:xfrm rot="1190226">
            <a:off x="6830054" y="3095382"/>
            <a:ext cx="958897" cy="17825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title"/>
          </p:nvPr>
        </p:nvSpPr>
        <p:spPr>
          <a:xfrm>
            <a:off x="178800" y="59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Images (listed by slide):</a:t>
            </a:r>
            <a:endParaRPr/>
          </a:p>
        </p:txBody>
      </p:sp>
      <p:sp>
        <p:nvSpPr>
          <p:cNvPr id="217" name="Google Shape;217;p31"/>
          <p:cNvSpPr txBox="1">
            <a:spLocks noGrp="1"/>
          </p:cNvSpPr>
          <p:nvPr>
            <p:ph type="body" idx="1"/>
          </p:nvPr>
        </p:nvSpPr>
        <p:spPr>
          <a:xfrm>
            <a:off x="146550" y="792600"/>
            <a:ext cx="8850900" cy="39556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dirty="0"/>
              <a:t>Slide 1 - Ciriminal/book - </a:t>
            </a:r>
            <a:r>
              <a:rPr lang="en" sz="900" u="sng" dirty="0">
                <a:solidFill>
                  <a:schemeClr val="accent5"/>
                </a:solidFill>
                <a:hlinkClick r:id="rId3">
                  <a:extLst>
                    <a:ext uri="{A12FA001-AC4F-418D-AE19-62706E023703}">
                      <ahyp:hlinkClr xmlns:ahyp="http://schemas.microsoft.com/office/drawing/2018/hyperlinkcolor" val="tx"/>
                    </a:ext>
                  </a:extLst>
                </a:hlinkClick>
              </a:rPr>
              <a:t>https://www.shutterstock.com/image-illustration/3d-render-funny-cartoon-burglar-thief-1025796703</a:t>
            </a:r>
            <a:endParaRPr sz="900" dirty="0"/>
          </a:p>
          <a:p>
            <a:pPr marL="0" lvl="0" indent="0" algn="l" rtl="0">
              <a:spcBef>
                <a:spcPts val="0"/>
              </a:spcBef>
              <a:spcAft>
                <a:spcPts val="0"/>
              </a:spcAft>
              <a:buClr>
                <a:schemeClr val="dk1"/>
              </a:buClr>
              <a:buSzPts val="1100"/>
              <a:buFont typeface="Arial"/>
              <a:buNone/>
            </a:pPr>
            <a:r>
              <a:rPr lang="en" sz="900" dirty="0"/>
              <a:t>Slide 2 - Criminal/laptop - </a:t>
            </a:r>
            <a:r>
              <a:rPr lang="en" sz="900" u="sng" dirty="0">
                <a:solidFill>
                  <a:schemeClr val="accent5"/>
                </a:solidFill>
                <a:hlinkClick r:id="rId4">
                  <a:extLst>
                    <a:ext uri="{A12FA001-AC4F-418D-AE19-62706E023703}">
                      <ahyp:hlinkClr xmlns:ahyp="http://schemas.microsoft.com/office/drawing/2018/hyperlinkcolor" val="tx"/>
                    </a:ext>
                  </a:extLst>
                </a:hlinkClick>
              </a:rPr>
              <a:t>https://www.shutterstock.com/image-illustration/3d-render-burglar-running-laptop-181155905</a:t>
            </a:r>
            <a:endParaRPr sz="900" dirty="0"/>
          </a:p>
          <a:p>
            <a:pPr marL="0" lvl="0" indent="0" algn="l" rtl="0">
              <a:spcBef>
                <a:spcPts val="0"/>
              </a:spcBef>
              <a:spcAft>
                <a:spcPts val="0"/>
              </a:spcAft>
              <a:buClr>
                <a:schemeClr val="dk1"/>
              </a:buClr>
              <a:buSzPts val="1100"/>
              <a:buFont typeface="Arial"/>
              <a:buNone/>
            </a:pPr>
            <a:r>
              <a:rPr lang="en" sz="900" dirty="0"/>
              <a:t>- Criminal/shopping basket - </a:t>
            </a:r>
            <a:endParaRPr sz="900" dirty="0"/>
          </a:p>
          <a:p>
            <a:pPr marL="0" lvl="0" indent="0" algn="l" rtl="0">
              <a:spcBef>
                <a:spcPts val="0"/>
              </a:spcBef>
              <a:spcAft>
                <a:spcPts val="0"/>
              </a:spcAft>
              <a:buClr>
                <a:schemeClr val="dk1"/>
              </a:buClr>
              <a:buSzPts val="1100"/>
              <a:buFont typeface="Arial"/>
              <a:buNone/>
            </a:pPr>
            <a:r>
              <a:rPr lang="en" sz="900" u="sng" dirty="0">
                <a:solidFill>
                  <a:schemeClr val="accent5"/>
                </a:solidFill>
                <a:hlinkClick r:id="rId5">
                  <a:extLst>
                    <a:ext uri="{A12FA001-AC4F-418D-AE19-62706E023703}">
                      <ahyp:hlinkClr xmlns:ahyp="http://schemas.microsoft.com/office/drawing/2018/hyperlinkcolor" val="tx"/>
                    </a:ext>
                  </a:extLst>
                </a:hlinkClick>
              </a:rPr>
              <a:t>https://www.shutterstock.com/image-illustration/3d-render-burglar-carrying-shopping-basket-488481328</a:t>
            </a:r>
            <a:endParaRPr sz="900" dirty="0"/>
          </a:p>
          <a:p>
            <a:pPr marL="0" lvl="0" indent="0" algn="l" rtl="0">
              <a:spcBef>
                <a:spcPts val="0"/>
              </a:spcBef>
              <a:spcAft>
                <a:spcPts val="0"/>
              </a:spcAft>
              <a:buClr>
                <a:schemeClr val="dk1"/>
              </a:buClr>
              <a:buSzPts val="1100"/>
              <a:buFont typeface="Arial"/>
              <a:buNone/>
            </a:pPr>
            <a:r>
              <a:rPr lang="en" sz="900" dirty="0"/>
              <a:t>Slide 3 - around the corner</a:t>
            </a:r>
            <a:endParaRPr sz="900" dirty="0"/>
          </a:p>
          <a:p>
            <a:pPr marL="0" lvl="0" indent="0" algn="l" rtl="0">
              <a:spcBef>
                <a:spcPts val="0"/>
              </a:spcBef>
              <a:spcAft>
                <a:spcPts val="0"/>
              </a:spcAft>
              <a:buClr>
                <a:schemeClr val="dk1"/>
              </a:buClr>
              <a:buSzPts val="1100"/>
              <a:buFont typeface="Arial"/>
              <a:buNone/>
            </a:pPr>
            <a:r>
              <a:rPr lang="en" sz="900" u="sng" dirty="0">
                <a:solidFill>
                  <a:schemeClr val="accent5"/>
                </a:solidFill>
                <a:hlinkClick r:id="rId6">
                  <a:extLst>
                    <a:ext uri="{A12FA001-AC4F-418D-AE19-62706E023703}">
                      <ahyp:hlinkClr xmlns:ahyp="http://schemas.microsoft.com/office/drawing/2018/hyperlinkcolor" val="tx"/>
                    </a:ext>
                  </a:extLst>
                </a:hlinkClick>
              </a:rPr>
              <a:t>https://www.dreamstime.com/d-man-pointing-to-empty-board-d-illustration-d-man-pointing-to-empty-board-d-rendered-illustration-small-people-image123196611</a:t>
            </a:r>
            <a:endParaRPr sz="900" dirty="0"/>
          </a:p>
          <a:p>
            <a:pPr marL="0" lvl="0" indent="0" algn="l" rtl="0">
              <a:spcBef>
                <a:spcPts val="0"/>
              </a:spcBef>
              <a:spcAft>
                <a:spcPts val="0"/>
              </a:spcAft>
              <a:buClr>
                <a:schemeClr val="dk1"/>
              </a:buClr>
              <a:buSzPts val="1100"/>
              <a:buFont typeface="Arial"/>
              <a:buNone/>
            </a:pPr>
            <a:r>
              <a:rPr lang="en" sz="900" dirty="0"/>
              <a:t>Slide 4 - Calvin- </a:t>
            </a:r>
            <a:r>
              <a:rPr lang="en" sz="900" u="sng" dirty="0">
                <a:solidFill>
                  <a:schemeClr val="accent5"/>
                </a:solidFill>
                <a:hlinkClick r:id="rId7">
                  <a:extLst>
                    <a:ext uri="{A12FA001-AC4F-418D-AE19-62706E023703}">
                      <ahyp:hlinkClr xmlns:ahyp="http://schemas.microsoft.com/office/drawing/2018/hyperlinkcolor" val="tx"/>
                    </a:ext>
                  </a:extLst>
                </a:hlinkClick>
              </a:rPr>
              <a:t>https://www.google.com/search?q=cheating+on+a+test&amp;tbm=isch&amp;ved=2ahUKEwiy_6P8rYD4AhWYo3IEHVZJDToQ2-cCegQIABAA&amp;oq=cheating+on+a+test&amp;gs_lcp=CgNpbWcQAzIECCMQJzIECCMQJzIFCAAQgAQyBQgAEIAEMgUIABCABDIGCAAQHhAFMgYIABAeEAUyBggAEB4QBTIGCAAQHhAFMgYIABAeEAU6BwgAELEDEEM6BAgAEEM6CggAELEDEIMBEENQlghYlBZgzxdoAHAAeACAAXuIAaIIkgEDNi41mAEAoAEBqgELZ3dzLXdpei1pbWfAAQE&amp;sclient=img&amp;ei=BB-RYrLtGJjHytMP1pK10AM&amp;bih=577&amp;biw=1280&amp;rlz=1C1GCEB_enCA856CA900&amp;safe=active&amp;ssui=on#imgrc=ViNFSeXX7mIZ3M</a:t>
            </a:r>
            <a:endParaRPr sz="900" dirty="0"/>
          </a:p>
          <a:p>
            <a:pPr marL="0" lvl="0" indent="0" algn="l" rtl="0">
              <a:spcBef>
                <a:spcPts val="0"/>
              </a:spcBef>
              <a:spcAft>
                <a:spcPts val="0"/>
              </a:spcAft>
              <a:buClr>
                <a:schemeClr val="dk1"/>
              </a:buClr>
              <a:buSzPts val="1100"/>
              <a:buFont typeface="Arial"/>
              <a:buNone/>
            </a:pPr>
            <a:r>
              <a:rPr lang="en" sz="900" dirty="0"/>
              <a:t>Slide 5 - Time Management </a:t>
            </a:r>
            <a:r>
              <a:rPr lang="en" sz="900" u="sng" dirty="0">
                <a:solidFill>
                  <a:schemeClr val="accent5"/>
                </a:solidFill>
                <a:hlinkClick r:id="rId8">
                  <a:extLst>
                    <a:ext uri="{A12FA001-AC4F-418D-AE19-62706E023703}">
                      <ahyp:hlinkClr xmlns:ahyp="http://schemas.microsoft.com/office/drawing/2018/hyperlinkcolor" val="tx"/>
                    </a:ext>
                  </a:extLst>
                </a:hlinkClick>
              </a:rPr>
              <a:t>https://www.dreamstime.com/illustration/3d-man-time-management-text-clock.html</a:t>
            </a:r>
            <a:endParaRPr sz="900" dirty="0"/>
          </a:p>
          <a:p>
            <a:pPr marL="0" lvl="0" indent="0" algn="l" rtl="0">
              <a:spcBef>
                <a:spcPts val="0"/>
              </a:spcBef>
              <a:spcAft>
                <a:spcPts val="0"/>
              </a:spcAft>
              <a:buClr>
                <a:schemeClr val="dk1"/>
              </a:buClr>
              <a:buSzPts val="1100"/>
              <a:buFont typeface="Arial"/>
              <a:buNone/>
            </a:pPr>
            <a:r>
              <a:rPr lang="en" sz="900" dirty="0"/>
              <a:t>- Shrug </a:t>
            </a:r>
            <a:r>
              <a:rPr lang="en" sz="900" u="sng" dirty="0">
                <a:solidFill>
                  <a:schemeClr val="accent5"/>
                </a:solidFill>
                <a:hlinkClick r:id="rId9">
                  <a:extLst>
                    <a:ext uri="{A12FA001-AC4F-418D-AE19-62706E023703}">
                      <ahyp:hlinkClr xmlns:ahyp="http://schemas.microsoft.com/office/drawing/2018/hyperlinkcolor" val="tx"/>
                    </a:ext>
                  </a:extLst>
                </a:hlinkClick>
              </a:rPr>
              <a:t>https://www.dreamstime.com/d-man-shrug-shoulder-i-dont-know-pose-gesture-illustration-uncomprehending-opened-his-arms-to-sides-posing-rendering-image140944625</a:t>
            </a:r>
            <a:endParaRPr sz="900" dirty="0"/>
          </a:p>
          <a:p>
            <a:pPr marL="0" lvl="0" indent="0" algn="l" rtl="0">
              <a:spcBef>
                <a:spcPts val="0"/>
              </a:spcBef>
              <a:spcAft>
                <a:spcPts val="0"/>
              </a:spcAft>
              <a:buClr>
                <a:schemeClr val="dk1"/>
              </a:buClr>
              <a:buSzPts val="1100"/>
              <a:buFont typeface="Arial"/>
              <a:buNone/>
            </a:pPr>
            <a:r>
              <a:rPr lang="en" sz="900" dirty="0"/>
              <a:t>- Brit police officer chasing criminal </a:t>
            </a:r>
            <a:r>
              <a:rPr lang="en" sz="900" u="sng" dirty="0">
                <a:solidFill>
                  <a:schemeClr val="accent5"/>
                </a:solidFill>
                <a:hlinkClick r:id="rId10">
                  <a:extLst>
                    <a:ext uri="{A12FA001-AC4F-418D-AE19-62706E023703}">
                      <ahyp:hlinkClr xmlns:ahyp="http://schemas.microsoft.com/office/drawing/2018/hyperlinkcolor" val="tx"/>
                    </a:ext>
                  </a:extLst>
                </a:hlinkClick>
              </a:rPr>
              <a:t>https://www.dreamstime.com/d-british-police-man-chasing-criminal-rendering-isolated-white-image145312911</a:t>
            </a:r>
            <a:endParaRPr sz="900" dirty="0"/>
          </a:p>
          <a:p>
            <a:pPr marL="0" lvl="0" indent="0" algn="l" rtl="0">
              <a:spcBef>
                <a:spcPts val="0"/>
              </a:spcBef>
              <a:spcAft>
                <a:spcPts val="0"/>
              </a:spcAft>
              <a:buClr>
                <a:schemeClr val="dk1"/>
              </a:buClr>
              <a:buSzPts val="1100"/>
              <a:buFont typeface="Arial"/>
              <a:buNone/>
            </a:pPr>
            <a:r>
              <a:rPr lang="en" sz="900" dirty="0"/>
              <a:t>- F- test </a:t>
            </a:r>
            <a:r>
              <a:rPr lang="en" sz="900" u="sng" dirty="0">
                <a:solidFill>
                  <a:schemeClr val="accent5"/>
                </a:solidFill>
                <a:hlinkClick r:id="rId11">
                  <a:extLst>
                    <a:ext uri="{A12FA001-AC4F-418D-AE19-62706E023703}">
                      <ahyp:hlinkClr xmlns:ahyp="http://schemas.microsoft.com/office/drawing/2018/hyperlinkcolor" val="tx"/>
                    </a:ext>
                  </a:extLst>
                </a:hlinkClick>
              </a:rPr>
              <a:t>https://www.dreamstime.com/stock-illustration-d-white-people-teacher-f-grade-test-illustration-fail-symbol-education-concept-isolated-background-image95482952</a:t>
            </a:r>
            <a:endParaRPr sz="900" dirty="0"/>
          </a:p>
          <a:p>
            <a:pPr marL="0" lvl="0" indent="0" algn="l" rtl="0">
              <a:spcBef>
                <a:spcPts val="0"/>
              </a:spcBef>
              <a:spcAft>
                <a:spcPts val="0"/>
              </a:spcAft>
              <a:buClr>
                <a:schemeClr val="dk1"/>
              </a:buClr>
              <a:buSzPts val="1100"/>
              <a:buFont typeface="Arial"/>
              <a:buNone/>
            </a:pPr>
            <a:r>
              <a:rPr lang="en" sz="900" dirty="0"/>
              <a:t>- Report Card </a:t>
            </a:r>
            <a:r>
              <a:rPr lang="en" sz="900" u="sng" dirty="0">
                <a:solidFill>
                  <a:schemeClr val="accent5"/>
                </a:solidFill>
                <a:hlinkClick r:id="rId12">
                  <a:extLst>
                    <a:ext uri="{A12FA001-AC4F-418D-AE19-62706E023703}">
                      <ahyp:hlinkClr xmlns:ahyp="http://schemas.microsoft.com/office/drawing/2018/hyperlinkcolor" val="tx"/>
                    </a:ext>
                  </a:extLst>
                </a:hlinkClick>
              </a:rPr>
              <a:t>https://www.sd59.bc.ca/node/12873</a:t>
            </a:r>
            <a:endParaRPr sz="900" dirty="0"/>
          </a:p>
          <a:p>
            <a:pPr marL="0" lvl="0" indent="0" algn="l" rtl="0">
              <a:spcBef>
                <a:spcPts val="0"/>
              </a:spcBef>
              <a:spcAft>
                <a:spcPts val="0"/>
              </a:spcAft>
              <a:buClr>
                <a:schemeClr val="dk1"/>
              </a:buClr>
              <a:buSzPts val="1100"/>
              <a:buFont typeface="Arial"/>
              <a:buNone/>
            </a:pPr>
            <a:r>
              <a:rPr lang="en" sz="900" dirty="0"/>
              <a:t>Slide 6 - Stacking books - </a:t>
            </a:r>
            <a:r>
              <a:rPr lang="en" sz="900" u="sng" dirty="0">
                <a:solidFill>
                  <a:schemeClr val="accent5"/>
                </a:solidFill>
                <a:hlinkClick r:id="rId13">
                  <a:extLst>
                    <a:ext uri="{A12FA001-AC4F-418D-AE19-62706E023703}">
                      <ahyp:hlinkClr xmlns:ahyp="http://schemas.microsoft.com/office/drawing/2018/hyperlinkcolor" val="tx"/>
                    </a:ext>
                  </a:extLst>
                </a:hlinkClick>
              </a:rPr>
              <a:t>https://www.canstockphoto.com/books-14036485.html</a:t>
            </a:r>
            <a:endParaRPr sz="900" dirty="0"/>
          </a:p>
          <a:p>
            <a:pPr marL="0" lvl="0" indent="0" algn="l" rtl="0">
              <a:spcBef>
                <a:spcPts val="0"/>
              </a:spcBef>
              <a:spcAft>
                <a:spcPts val="0"/>
              </a:spcAft>
              <a:buClr>
                <a:schemeClr val="dk1"/>
              </a:buClr>
              <a:buSzPts val="1100"/>
              <a:buFont typeface="Arial"/>
              <a:buNone/>
            </a:pPr>
            <a:r>
              <a:rPr lang="en" sz="900" dirty="0"/>
              <a:t>Slide 7 - Do not symbol - </a:t>
            </a:r>
            <a:r>
              <a:rPr lang="en" sz="900" u="sng" dirty="0">
                <a:solidFill>
                  <a:schemeClr val="accent5"/>
                </a:solidFill>
                <a:hlinkClick r:id="rId14">
                  <a:extLst>
                    <a:ext uri="{A12FA001-AC4F-418D-AE19-62706E023703}">
                      <ahyp:hlinkClr xmlns:ahyp="http://schemas.microsoft.com/office/drawing/2018/hyperlinkcolor" val="tx"/>
                    </a:ext>
                  </a:extLst>
                </a:hlinkClick>
              </a:rPr>
              <a:t>https://www.123rf.com/photo_37751363_3d-man-rolls-forbidden-sign-as-wheel-no-symbol-prohibition-3d-render-isolated-on-white.html</a:t>
            </a:r>
            <a:endParaRPr sz="900" dirty="0"/>
          </a:p>
          <a:p>
            <a:pPr marL="0" lvl="0" indent="0" algn="l" rtl="0">
              <a:spcBef>
                <a:spcPts val="0"/>
              </a:spcBef>
              <a:spcAft>
                <a:spcPts val="0"/>
              </a:spcAft>
              <a:buClr>
                <a:schemeClr val="dk1"/>
              </a:buClr>
              <a:buSzPts val="1100"/>
              <a:buFont typeface="Arial"/>
              <a:buNone/>
            </a:pPr>
            <a:r>
              <a:rPr lang="en" sz="900" dirty="0"/>
              <a:t>Slide 8 - Lightbulb - </a:t>
            </a:r>
            <a:r>
              <a:rPr lang="en" sz="900" u="sng" dirty="0">
                <a:solidFill>
                  <a:schemeClr val="accent5"/>
                </a:solidFill>
                <a:hlinkClick r:id="rId15">
                  <a:extLst>
                    <a:ext uri="{A12FA001-AC4F-418D-AE19-62706E023703}">
                      <ahyp:hlinkClr xmlns:ahyp="http://schemas.microsoft.com/office/drawing/2018/hyperlinkcolor" val="tx"/>
                    </a:ext>
                  </a:extLst>
                </a:hlinkClick>
              </a:rPr>
              <a:t>https://depositphotos.com/5602812/stock-photo-3d-human-men-usb-stick.html</a:t>
            </a:r>
            <a:r>
              <a:rPr lang="en" sz="900" dirty="0"/>
              <a:t>Slide 15 - Copyright - </a:t>
            </a:r>
            <a:r>
              <a:rPr lang="en" sz="900" u="sng" dirty="0">
                <a:solidFill>
                  <a:schemeClr val="accent5"/>
                </a:solidFill>
                <a:hlinkClick r:id="rId16">
                  <a:extLst>
                    <a:ext uri="{A12FA001-AC4F-418D-AE19-62706E023703}">
                      <ahyp:hlinkClr xmlns:ahyp="http://schemas.microsoft.com/office/drawing/2018/hyperlinkcolor" val="tx"/>
                    </a:ext>
                  </a:extLst>
                </a:hlinkClick>
              </a:rPr>
              <a:t>https://stock.adobe.com/images/omino-bianco-con-simbolo-copyright/70917187</a:t>
            </a:r>
            <a:endParaRPr sz="900" dirty="0"/>
          </a:p>
          <a:p>
            <a:pPr marL="0" lvl="0" indent="0" algn="l" rtl="0">
              <a:spcBef>
                <a:spcPts val="0"/>
              </a:spcBef>
              <a:spcAft>
                <a:spcPts val="0"/>
              </a:spcAft>
              <a:buClr>
                <a:schemeClr val="dk1"/>
              </a:buClr>
              <a:buSzPts val="1100"/>
              <a:buFont typeface="Arial"/>
              <a:buNone/>
            </a:pPr>
            <a:r>
              <a:rPr lang="en" sz="900" dirty="0"/>
              <a:t>Slide 9 - USB tug - </a:t>
            </a:r>
            <a:r>
              <a:rPr lang="en" sz="900" u="sng" dirty="0">
                <a:solidFill>
                  <a:srgbClr val="1155CC"/>
                </a:solidFill>
                <a:hlinkClick r:id="rId15">
                  <a:extLst>
                    <a:ext uri="{A12FA001-AC4F-418D-AE19-62706E023703}">
                      <ahyp:hlinkClr xmlns:ahyp="http://schemas.microsoft.com/office/drawing/2018/hyperlinkcolor" val="tx"/>
                    </a:ext>
                  </a:extLst>
                </a:hlinkClick>
              </a:rPr>
              <a:t>https://depositphotos.com/5602812/stock-photo-3d-human-men-usb-stick.html</a:t>
            </a:r>
            <a:endParaRPr sz="900" dirty="0"/>
          </a:p>
          <a:p>
            <a:pPr marL="0" lvl="0" indent="0" algn="l" rtl="0">
              <a:spcBef>
                <a:spcPts val="0"/>
              </a:spcBef>
              <a:spcAft>
                <a:spcPts val="0"/>
              </a:spcAft>
              <a:buClr>
                <a:schemeClr val="dk1"/>
              </a:buClr>
              <a:buSzPts val="1100"/>
              <a:buFont typeface="Arial"/>
              <a:buNone/>
            </a:pPr>
            <a:r>
              <a:rPr lang="en" sz="900" dirty="0"/>
              <a:t>Slide 11 - Magnifying glass - </a:t>
            </a:r>
            <a:r>
              <a:rPr lang="en" sz="900" u="sng" dirty="0">
                <a:solidFill>
                  <a:schemeClr val="accent5"/>
                </a:solidFill>
                <a:hlinkClick r:id="rId17">
                  <a:extLst>
                    <a:ext uri="{A12FA001-AC4F-418D-AE19-62706E023703}">
                      <ahyp:hlinkClr xmlns:ahyp="http://schemas.microsoft.com/office/drawing/2018/hyperlinkcolor" val="tx"/>
                    </a:ext>
                  </a:extLst>
                </a:hlinkClick>
              </a:rPr>
              <a:t>https://www.123rf.com/photo_14868478_3d-people-man-person-with-a-folder-and-a-magnifying-glass-search-concept.html</a:t>
            </a:r>
            <a:endParaRPr sz="900" dirty="0"/>
          </a:p>
          <a:p>
            <a:pPr marL="0" lvl="0" indent="0" algn="l" rtl="0">
              <a:spcBef>
                <a:spcPts val="0"/>
              </a:spcBef>
              <a:spcAft>
                <a:spcPts val="0"/>
              </a:spcAft>
              <a:buNone/>
            </a:pPr>
            <a:r>
              <a:rPr lang="en" sz="900" dirty="0"/>
              <a:t>Slide 17 - Books - </a:t>
            </a:r>
            <a:r>
              <a:rPr lang="en" sz="900" u="sng" dirty="0">
                <a:solidFill>
                  <a:schemeClr val="accent5"/>
                </a:solidFill>
                <a:hlinkClick r:id="rId18">
                  <a:extLst>
                    <a:ext uri="{A12FA001-AC4F-418D-AE19-62706E023703}">
                      <ahyp:hlinkClr xmlns:ahyp="http://schemas.microsoft.com/office/drawing/2018/hyperlinkcolor" val="tx"/>
                    </a:ext>
                  </a:extLst>
                </a:hlinkClick>
              </a:rPr>
              <a:t>https://www.dreamstime.com/stock-illustration-d-man-carrying-pile-books-illustration-stack-heavy-concept-overwhelmed-student-human-person-character-white-people-image48795177</a:t>
            </a:r>
            <a:endParaRPr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311700" y="465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Would you steal something from a store?</a:t>
            </a:r>
            <a:endParaRPr/>
          </a:p>
        </p:txBody>
      </p:sp>
      <p:pic>
        <p:nvPicPr>
          <p:cNvPr id="63" name="Google Shape;63;p15" descr="Image result for 3d theft images"/>
          <p:cNvPicPr preferRelativeResize="0"/>
          <p:nvPr/>
        </p:nvPicPr>
        <p:blipFill>
          <a:blip r:embed="rId3">
            <a:alphaModFix/>
          </a:blip>
          <a:stretch>
            <a:fillRect/>
          </a:stretch>
        </p:blipFill>
        <p:spPr>
          <a:xfrm>
            <a:off x="2380075" y="2794675"/>
            <a:ext cx="1606244" cy="1668825"/>
          </a:xfrm>
          <a:prstGeom prst="rect">
            <a:avLst/>
          </a:prstGeom>
          <a:noFill/>
          <a:ln>
            <a:noFill/>
          </a:ln>
        </p:spPr>
      </p:pic>
      <p:pic>
        <p:nvPicPr>
          <p:cNvPr id="64" name="Google Shape;64;p15" descr="Image result for 3d store theft images"/>
          <p:cNvPicPr preferRelativeResize="0"/>
          <p:nvPr/>
        </p:nvPicPr>
        <p:blipFill rotWithShape="1">
          <a:blip r:embed="rId4">
            <a:alphaModFix/>
          </a:blip>
          <a:srcRect l="7097" t="5713" b="9648"/>
          <a:stretch/>
        </p:blipFill>
        <p:spPr>
          <a:xfrm>
            <a:off x="7155500" y="249075"/>
            <a:ext cx="1752025" cy="1668825"/>
          </a:xfrm>
          <a:prstGeom prst="rect">
            <a:avLst/>
          </a:prstGeom>
          <a:noFill/>
          <a:ln>
            <a:noFill/>
          </a:ln>
        </p:spPr>
      </p:pic>
      <p:sp>
        <p:nvSpPr>
          <p:cNvPr id="65" name="Google Shape;65;p15"/>
          <p:cNvSpPr/>
          <p:nvPr/>
        </p:nvSpPr>
        <p:spPr>
          <a:xfrm>
            <a:off x="438900" y="1545200"/>
            <a:ext cx="2241600" cy="1524000"/>
          </a:xfrm>
          <a:prstGeom prst="wedgeRoundRectCallout">
            <a:avLst>
              <a:gd name="adj1" fmla="val 65410"/>
              <a:gd name="adj2" fmla="val 37275"/>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741B47"/>
                </a:solidFill>
              </a:rPr>
              <a:t>NO!!!</a:t>
            </a:r>
            <a:endParaRPr sz="6000" b="1">
              <a:solidFill>
                <a:srgbClr val="741B47"/>
              </a:solidFill>
            </a:endParaRPr>
          </a:p>
        </p:txBody>
      </p:sp>
      <p:sp>
        <p:nvSpPr>
          <p:cNvPr id="66" name="Google Shape;66;p15"/>
          <p:cNvSpPr txBox="1"/>
          <p:nvPr/>
        </p:nvSpPr>
        <p:spPr>
          <a:xfrm>
            <a:off x="4967825" y="3619500"/>
            <a:ext cx="2928300" cy="11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b="1" i="1">
              <a:solidFill>
                <a:srgbClr val="741B47"/>
              </a:solidFill>
            </a:endParaRPr>
          </a:p>
        </p:txBody>
      </p:sp>
      <p:sp>
        <p:nvSpPr>
          <p:cNvPr id="67" name="Google Shape;67;p15"/>
          <p:cNvSpPr/>
          <p:nvPr/>
        </p:nvSpPr>
        <p:spPr>
          <a:xfrm>
            <a:off x="3986325" y="1648225"/>
            <a:ext cx="3491100" cy="1524000"/>
          </a:xfrm>
          <a:prstGeom prst="wedgeRoundRectCallout">
            <a:avLst>
              <a:gd name="adj1" fmla="val -48942"/>
              <a:gd name="adj2" fmla="val 6195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741B47"/>
                </a:solidFill>
              </a:rPr>
              <a:t>We all know that’s wrong!!!</a:t>
            </a:r>
            <a:endParaRPr sz="3600" b="1">
              <a:solidFill>
                <a:srgbClr val="741B47"/>
              </a:solidFill>
            </a:endParaRPr>
          </a:p>
        </p:txBody>
      </p:sp>
      <p:sp>
        <p:nvSpPr>
          <p:cNvPr id="68" name="Google Shape;68;p15"/>
          <p:cNvSpPr/>
          <p:nvPr/>
        </p:nvSpPr>
        <p:spPr>
          <a:xfrm>
            <a:off x="4967825" y="3515900"/>
            <a:ext cx="3751200" cy="1329300"/>
          </a:xfrm>
          <a:prstGeom prst="wedgeRoundRectCallout">
            <a:avLst>
              <a:gd name="adj1" fmla="val -80119"/>
              <a:gd name="adj2" fmla="val -5448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500" b="1" i="1">
                <a:solidFill>
                  <a:srgbClr val="741B47"/>
                </a:solidFill>
              </a:rPr>
              <a:t>Then why would you steal someone else’s ideas online!?!?</a:t>
            </a:r>
            <a:endParaRPr sz="2500" b="1" i="1">
              <a:solidFill>
                <a:srgbClr val="741B4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a:t>
            </a:r>
            <a:r>
              <a:rPr lang="en">
                <a:solidFill>
                  <a:srgbClr val="202124"/>
                </a:solidFill>
              </a:rPr>
              <a:t> Goals</a:t>
            </a:r>
            <a:r>
              <a:rPr lang="en" b="1">
                <a:solidFill>
                  <a:srgbClr val="E61414"/>
                </a:solidFill>
              </a:rPr>
              <a:t> </a:t>
            </a:r>
            <a:r>
              <a:rPr lang="en">
                <a:solidFill>
                  <a:srgbClr val="202124"/>
                </a:solidFill>
              </a:rPr>
              <a:t>and Success </a:t>
            </a:r>
            <a:r>
              <a:rPr lang="en" b="1">
                <a:solidFill>
                  <a:srgbClr val="E61414"/>
                </a:solidFill>
              </a:rPr>
              <a:t>Criteria</a:t>
            </a:r>
            <a:endParaRPr b="1">
              <a:solidFill>
                <a:srgbClr val="E61414"/>
              </a:solidFill>
            </a:endParaRPr>
          </a:p>
        </p:txBody>
      </p:sp>
      <p:sp>
        <p:nvSpPr>
          <p:cNvPr id="74" name="Google Shape;74;p16"/>
          <p:cNvSpPr txBox="1">
            <a:spLocks noGrp="1"/>
          </p:cNvSpPr>
          <p:nvPr>
            <p:ph type="body" idx="1"/>
          </p:nvPr>
        </p:nvSpPr>
        <p:spPr>
          <a:xfrm>
            <a:off x="311700" y="13021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will develop an understanding of various forms of academic dishonesty and the consequences.</a:t>
            </a:r>
            <a:endParaRPr/>
          </a:p>
          <a:p>
            <a:pPr marL="0" lvl="0" indent="0" algn="l" rtl="0">
              <a:spcBef>
                <a:spcPts val="1600"/>
              </a:spcBef>
              <a:spcAft>
                <a:spcPts val="0"/>
              </a:spcAft>
              <a:buNone/>
            </a:pPr>
            <a:r>
              <a:rPr lang="en"/>
              <a:t>We will:</a:t>
            </a:r>
            <a:endParaRPr/>
          </a:p>
          <a:p>
            <a:pPr marL="457200" lvl="0" indent="-342900" algn="l" rtl="0">
              <a:spcBef>
                <a:spcPts val="1600"/>
              </a:spcBef>
              <a:spcAft>
                <a:spcPts val="0"/>
              </a:spcAft>
              <a:buSzPts val="1800"/>
              <a:buChar char="-"/>
            </a:pPr>
            <a:r>
              <a:rPr lang="en"/>
              <a:t>Define cheating and plagiarism in an academic setting</a:t>
            </a:r>
            <a:endParaRPr/>
          </a:p>
          <a:p>
            <a:pPr marL="457200" lvl="0" indent="-342900" algn="l" rtl="0">
              <a:spcBef>
                <a:spcPts val="0"/>
              </a:spcBef>
              <a:spcAft>
                <a:spcPts val="0"/>
              </a:spcAft>
              <a:buSzPts val="1800"/>
              <a:buChar char="-"/>
            </a:pPr>
            <a:r>
              <a:rPr lang="en"/>
              <a:t>Explore the </a:t>
            </a:r>
            <a:r>
              <a:rPr lang="en" i="1"/>
              <a:t>Four Factors of Fair Use</a:t>
            </a:r>
            <a:endParaRPr i="1"/>
          </a:p>
          <a:p>
            <a:pPr marL="457200" lvl="0" indent="-342900" algn="l" rtl="0">
              <a:spcBef>
                <a:spcPts val="0"/>
              </a:spcBef>
              <a:spcAft>
                <a:spcPts val="0"/>
              </a:spcAft>
              <a:buSzPts val="1800"/>
              <a:buChar char="-"/>
            </a:pPr>
            <a:r>
              <a:rPr lang="en"/>
              <a:t>Identify ways to avoid plagiarism </a:t>
            </a:r>
            <a:endParaRPr/>
          </a:p>
          <a:p>
            <a:pPr marL="457200" lvl="0" indent="-342900" algn="l" rtl="0">
              <a:spcBef>
                <a:spcPts val="0"/>
              </a:spcBef>
              <a:spcAft>
                <a:spcPts val="0"/>
              </a:spcAft>
              <a:buSzPts val="1800"/>
              <a:buChar char="-"/>
            </a:pPr>
            <a:r>
              <a:rPr lang="en"/>
              <a:t>See formatting for appropriate in-text citations and Works Cited</a:t>
            </a:r>
            <a:endParaRPr/>
          </a:p>
        </p:txBody>
      </p:sp>
      <p:pic>
        <p:nvPicPr>
          <p:cNvPr id="75" name="Google Shape;75;p16"/>
          <p:cNvPicPr preferRelativeResize="0"/>
          <p:nvPr/>
        </p:nvPicPr>
        <p:blipFill rotWithShape="1">
          <a:blip r:embed="rId3">
            <a:alphaModFix/>
          </a:blip>
          <a:srcRect l="36185" t="4695" r="19480" b="5690"/>
          <a:stretch/>
        </p:blipFill>
        <p:spPr>
          <a:xfrm>
            <a:off x="7484050" y="1704063"/>
            <a:ext cx="966100" cy="2313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4890175" y="3246875"/>
            <a:ext cx="3344525" cy="1570300"/>
          </a:xfrm>
          <a:prstGeom prst="rect">
            <a:avLst/>
          </a:prstGeom>
          <a:noFill/>
          <a:ln>
            <a:noFill/>
          </a:ln>
        </p:spPr>
      </p:pic>
      <p:sp>
        <p:nvSpPr>
          <p:cNvPr id="81" name="Google Shape;81;p17"/>
          <p:cNvSpPr/>
          <p:nvPr/>
        </p:nvSpPr>
        <p:spPr>
          <a:xfrm>
            <a:off x="172775" y="3324025"/>
            <a:ext cx="4516200" cy="1416000"/>
          </a:xfrm>
          <a:prstGeom prst="wedgeRoundRectCallout">
            <a:avLst>
              <a:gd name="adj1" fmla="val -3398"/>
              <a:gd name="adj2" fmla="val -11375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282525" y="1177125"/>
            <a:ext cx="2535900" cy="658500"/>
          </a:xfrm>
          <a:prstGeom prst="wedgeRoundRectCallout">
            <a:avLst>
              <a:gd name="adj1" fmla="val -10356"/>
              <a:gd name="adj2" fmla="val 10955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txBox="1">
            <a:spLocks noGrp="1"/>
          </p:cNvSpPr>
          <p:nvPr>
            <p:ph type="title"/>
          </p:nvPr>
        </p:nvSpPr>
        <p:spPr>
          <a:xfrm>
            <a:off x="311700" y="313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61414"/>
                </a:solidFill>
              </a:rPr>
              <a:t>Cheating</a:t>
            </a:r>
            <a:endParaRPr b="1">
              <a:solidFill>
                <a:srgbClr val="E61414"/>
              </a:solidFill>
            </a:endParaRPr>
          </a:p>
        </p:txBody>
      </p:sp>
      <p:sp>
        <p:nvSpPr>
          <p:cNvPr id="84" name="Google Shape;84;p17"/>
          <p:cNvSpPr txBox="1">
            <a:spLocks noGrp="1"/>
          </p:cNvSpPr>
          <p:nvPr>
            <p:ph type="body" idx="1"/>
          </p:nvPr>
        </p:nvSpPr>
        <p:spPr>
          <a:xfrm>
            <a:off x="403550" y="1220025"/>
            <a:ext cx="2777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i="1">
                <a:solidFill>
                  <a:srgbClr val="741B47"/>
                </a:solidFill>
              </a:rPr>
              <a:t>What is cheating?</a:t>
            </a:r>
            <a:endParaRPr sz="2000" b="1" i="1">
              <a:solidFill>
                <a:srgbClr val="741B47"/>
              </a:solidFill>
            </a:endParaRPr>
          </a:p>
        </p:txBody>
      </p:sp>
      <p:sp>
        <p:nvSpPr>
          <p:cNvPr id="85" name="Google Shape;85;p17"/>
          <p:cNvSpPr txBox="1"/>
          <p:nvPr/>
        </p:nvSpPr>
        <p:spPr>
          <a:xfrm>
            <a:off x="3181250" y="648450"/>
            <a:ext cx="56535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202124"/>
                </a:solidFill>
                <a:highlight>
                  <a:srgbClr val="FFFFFF"/>
                </a:highlight>
              </a:rPr>
              <a:t>Cheating involves the</a:t>
            </a:r>
            <a:r>
              <a:rPr lang="en" sz="1700" b="1">
                <a:solidFill>
                  <a:srgbClr val="202124"/>
                </a:solidFill>
                <a:highlight>
                  <a:srgbClr val="FFFFFF"/>
                </a:highlight>
              </a:rPr>
              <a:t> use of information, materials, devices, sources or practices when completing tests and assignments from sources other than yourself.</a:t>
            </a:r>
            <a:r>
              <a:rPr lang="en" sz="1700">
                <a:solidFill>
                  <a:srgbClr val="202124"/>
                </a:solidFill>
                <a:highlight>
                  <a:srgbClr val="FFFFFF"/>
                </a:highlight>
              </a:rPr>
              <a:t> For example, copying someone else’s answers during a test  - </a:t>
            </a:r>
            <a:r>
              <a:rPr lang="en" sz="1700" i="1">
                <a:solidFill>
                  <a:srgbClr val="202124"/>
                </a:solidFill>
                <a:highlight>
                  <a:srgbClr val="FFFFFF"/>
                </a:highlight>
              </a:rPr>
              <a:t>or letting someone copy your answers!</a:t>
            </a:r>
            <a:r>
              <a:rPr lang="en" sz="1700">
                <a:solidFill>
                  <a:srgbClr val="202124"/>
                </a:solidFill>
                <a:highlight>
                  <a:srgbClr val="FFFFFF"/>
                </a:highlight>
              </a:rPr>
              <a:t> - is considered cheating! Everyone should do the best they can to demonstrate their knowledge and help your teacher see what you still need to learn!</a:t>
            </a:r>
            <a:endParaRPr sz="1900"/>
          </a:p>
        </p:txBody>
      </p:sp>
      <p:sp>
        <p:nvSpPr>
          <p:cNvPr id="86" name="Google Shape;86;p17"/>
          <p:cNvSpPr txBox="1"/>
          <p:nvPr/>
        </p:nvSpPr>
        <p:spPr>
          <a:xfrm>
            <a:off x="286175" y="3324025"/>
            <a:ext cx="4289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a:solidFill>
                  <a:srgbClr val="741B47"/>
                </a:solidFill>
              </a:rPr>
              <a:t>Sometimes you are allowed to use your notebook, anchor charts on classroom walls or formula pages to help you complete an assessment. As long as it’s allowed by your teacher, it’s not cheating. </a:t>
            </a:r>
            <a:endParaRPr sz="1600" b="1" i="1">
              <a:solidFill>
                <a:srgbClr val="741B47"/>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8"/>
          <p:cNvGrpSpPr/>
          <p:nvPr/>
        </p:nvGrpSpPr>
        <p:grpSpPr>
          <a:xfrm>
            <a:off x="5408450" y="136250"/>
            <a:ext cx="2316300" cy="3261725"/>
            <a:chOff x="5915475" y="1412350"/>
            <a:chExt cx="2316300" cy="3261725"/>
          </a:xfrm>
        </p:grpSpPr>
        <p:pic>
          <p:nvPicPr>
            <p:cNvPr id="92" name="Google Shape;92;p18"/>
            <p:cNvPicPr preferRelativeResize="0"/>
            <p:nvPr/>
          </p:nvPicPr>
          <p:blipFill rotWithShape="1">
            <a:blip r:embed="rId3">
              <a:alphaModFix/>
            </a:blip>
            <a:srcRect l="8604" t="4132" r="10984" b="7939"/>
            <a:stretch/>
          </p:blipFill>
          <p:spPr>
            <a:xfrm>
              <a:off x="6301675" y="2571750"/>
              <a:ext cx="1539450" cy="2102325"/>
            </a:xfrm>
            <a:prstGeom prst="rect">
              <a:avLst/>
            </a:prstGeom>
            <a:noFill/>
            <a:ln>
              <a:noFill/>
            </a:ln>
          </p:spPr>
        </p:pic>
        <p:sp>
          <p:nvSpPr>
            <p:cNvPr id="93" name="Google Shape;93;p18"/>
            <p:cNvSpPr/>
            <p:nvPr/>
          </p:nvSpPr>
          <p:spPr>
            <a:xfrm>
              <a:off x="5915475" y="1412350"/>
              <a:ext cx="2316300" cy="1159500"/>
            </a:xfrm>
            <a:prstGeom prst="wedgeRoundRectCallout">
              <a:avLst>
                <a:gd name="adj1" fmla="val -7421"/>
                <a:gd name="adj2" fmla="val 776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rgbClr val="741B47"/>
                  </a:solidFill>
                </a:rPr>
                <a:t>People don’t care about the assignment and therefore don’t put in the effort, but want to hand in something!</a:t>
              </a:r>
              <a:endParaRPr b="1">
                <a:solidFill>
                  <a:srgbClr val="741B47"/>
                </a:solidFill>
              </a:endParaRPr>
            </a:p>
          </p:txBody>
        </p:sp>
      </p:grpSp>
      <p:sp>
        <p:nvSpPr>
          <p:cNvPr id="94" name="Google Shape;94;p18"/>
          <p:cNvSpPr txBox="1">
            <a:spLocks noGrp="1"/>
          </p:cNvSpPr>
          <p:nvPr>
            <p:ph type="title"/>
          </p:nvPr>
        </p:nvSpPr>
        <p:spPr>
          <a:xfrm>
            <a:off x="311700" y="136250"/>
            <a:ext cx="763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61414"/>
                </a:solidFill>
              </a:rPr>
              <a:t>Cheating</a:t>
            </a:r>
            <a:endParaRPr b="1">
              <a:solidFill>
                <a:srgbClr val="E61414"/>
              </a:solidFill>
            </a:endParaRPr>
          </a:p>
        </p:txBody>
      </p:sp>
      <p:sp>
        <p:nvSpPr>
          <p:cNvPr id="95" name="Google Shape;95;p18"/>
          <p:cNvSpPr/>
          <p:nvPr/>
        </p:nvSpPr>
        <p:spPr>
          <a:xfrm>
            <a:off x="213325" y="1046400"/>
            <a:ext cx="3030900" cy="572700"/>
          </a:xfrm>
          <a:prstGeom prst="wedgeRoundRectCallout">
            <a:avLst>
              <a:gd name="adj1" fmla="val -5359"/>
              <a:gd name="adj2" fmla="val 11115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body" idx="1"/>
          </p:nvPr>
        </p:nvSpPr>
        <p:spPr>
          <a:xfrm>
            <a:off x="289550" y="1046400"/>
            <a:ext cx="2954700" cy="499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i="1">
                <a:solidFill>
                  <a:srgbClr val="741B47"/>
                </a:solidFill>
              </a:rPr>
              <a:t>Why do people cheat?</a:t>
            </a:r>
            <a:endParaRPr sz="2000" b="1" i="1">
              <a:solidFill>
                <a:srgbClr val="741B47"/>
              </a:solidFill>
            </a:endParaRPr>
          </a:p>
        </p:txBody>
      </p:sp>
      <p:grpSp>
        <p:nvGrpSpPr>
          <p:cNvPr id="97" name="Google Shape;97;p18"/>
          <p:cNvGrpSpPr/>
          <p:nvPr/>
        </p:nvGrpSpPr>
        <p:grpSpPr>
          <a:xfrm>
            <a:off x="3824775" y="2901838"/>
            <a:ext cx="1803300" cy="2137175"/>
            <a:chOff x="-2154900" y="196713"/>
            <a:chExt cx="1803300" cy="2137175"/>
          </a:xfrm>
        </p:grpSpPr>
        <p:pic>
          <p:nvPicPr>
            <p:cNvPr id="98" name="Google Shape;98;p18"/>
            <p:cNvPicPr preferRelativeResize="0"/>
            <p:nvPr/>
          </p:nvPicPr>
          <p:blipFill rotWithShape="1">
            <a:blip r:embed="rId4">
              <a:alphaModFix/>
            </a:blip>
            <a:srcRect l="8255" t="17942" r="9024" b="11832"/>
            <a:stretch/>
          </p:blipFill>
          <p:spPr>
            <a:xfrm>
              <a:off x="-2068687" y="949413"/>
              <a:ext cx="1630875" cy="1384475"/>
            </a:xfrm>
            <a:prstGeom prst="rect">
              <a:avLst/>
            </a:prstGeom>
            <a:noFill/>
            <a:ln>
              <a:noFill/>
            </a:ln>
          </p:spPr>
        </p:pic>
        <p:sp>
          <p:nvSpPr>
            <p:cNvPr id="99" name="Google Shape;99;p18"/>
            <p:cNvSpPr/>
            <p:nvPr/>
          </p:nvSpPr>
          <p:spPr>
            <a:xfrm>
              <a:off x="-2154900" y="196713"/>
              <a:ext cx="1803300" cy="7527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741B47"/>
                  </a:solidFill>
                </a:rPr>
                <a:t>People who cheat believe they will not get caught.</a:t>
              </a:r>
              <a:endParaRPr b="1">
                <a:solidFill>
                  <a:srgbClr val="741B47"/>
                </a:solidFill>
              </a:endParaRPr>
            </a:p>
          </p:txBody>
        </p:sp>
      </p:grpSp>
      <p:grpSp>
        <p:nvGrpSpPr>
          <p:cNvPr id="100" name="Google Shape;100;p18"/>
          <p:cNvGrpSpPr/>
          <p:nvPr/>
        </p:nvGrpSpPr>
        <p:grpSpPr>
          <a:xfrm>
            <a:off x="6821050" y="2297375"/>
            <a:ext cx="2316300" cy="2652562"/>
            <a:chOff x="8832300" y="523638"/>
            <a:chExt cx="2316300" cy="2652562"/>
          </a:xfrm>
        </p:grpSpPr>
        <p:pic>
          <p:nvPicPr>
            <p:cNvPr id="101" name="Google Shape;101;p18"/>
            <p:cNvPicPr preferRelativeResize="0"/>
            <p:nvPr/>
          </p:nvPicPr>
          <p:blipFill rotWithShape="1">
            <a:blip r:embed="rId5">
              <a:alphaModFix/>
            </a:blip>
            <a:srcRect l="-3578" t="5570" r="15011" b="-5570"/>
            <a:stretch/>
          </p:blipFill>
          <p:spPr>
            <a:xfrm>
              <a:off x="8832301" y="1204625"/>
              <a:ext cx="1942825" cy="1971575"/>
            </a:xfrm>
            <a:prstGeom prst="rect">
              <a:avLst/>
            </a:prstGeom>
            <a:noFill/>
            <a:ln>
              <a:noFill/>
            </a:ln>
          </p:spPr>
        </p:pic>
        <p:sp>
          <p:nvSpPr>
            <p:cNvPr id="102" name="Google Shape;102;p18"/>
            <p:cNvSpPr/>
            <p:nvPr/>
          </p:nvSpPr>
          <p:spPr>
            <a:xfrm>
              <a:off x="8832300" y="523638"/>
              <a:ext cx="2316300" cy="681000"/>
            </a:xfrm>
            <a:prstGeom prst="wedgeRoundRectCallout">
              <a:avLst>
                <a:gd name="adj1" fmla="val -551"/>
                <a:gd name="adj2" fmla="val 8688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741B47"/>
                  </a:solidFill>
                </a:rPr>
                <a:t>People are scared of failing. Sometimes they feel a lot of pressure.</a:t>
              </a:r>
              <a:endParaRPr b="1">
                <a:solidFill>
                  <a:srgbClr val="741B47"/>
                </a:solidFill>
              </a:endParaRPr>
            </a:p>
          </p:txBody>
        </p:sp>
      </p:grpSp>
      <p:grpSp>
        <p:nvGrpSpPr>
          <p:cNvPr id="103" name="Google Shape;103;p18"/>
          <p:cNvGrpSpPr/>
          <p:nvPr/>
        </p:nvGrpSpPr>
        <p:grpSpPr>
          <a:xfrm>
            <a:off x="311700" y="2321188"/>
            <a:ext cx="2712900" cy="2604925"/>
            <a:chOff x="311700" y="2144813"/>
            <a:chExt cx="2712900" cy="2604925"/>
          </a:xfrm>
        </p:grpSpPr>
        <p:pic>
          <p:nvPicPr>
            <p:cNvPr id="104" name="Google Shape;104;p18"/>
            <p:cNvPicPr preferRelativeResize="0"/>
            <p:nvPr/>
          </p:nvPicPr>
          <p:blipFill>
            <a:blip r:embed="rId6">
              <a:alphaModFix/>
            </a:blip>
            <a:stretch>
              <a:fillRect/>
            </a:stretch>
          </p:blipFill>
          <p:spPr>
            <a:xfrm>
              <a:off x="531100" y="2975825"/>
              <a:ext cx="1704195" cy="1773912"/>
            </a:xfrm>
            <a:prstGeom prst="rect">
              <a:avLst/>
            </a:prstGeom>
            <a:noFill/>
            <a:ln>
              <a:noFill/>
            </a:ln>
          </p:spPr>
        </p:pic>
        <p:sp>
          <p:nvSpPr>
            <p:cNvPr id="105" name="Google Shape;105;p18"/>
            <p:cNvSpPr/>
            <p:nvPr/>
          </p:nvSpPr>
          <p:spPr>
            <a:xfrm>
              <a:off x="311700" y="2144813"/>
              <a:ext cx="2712900" cy="8310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741B47"/>
                  </a:solidFill>
                </a:rPr>
                <a:t>People want to get a good mark, but don’t believe they can achieve at the level they want to.</a:t>
              </a:r>
              <a:endParaRPr b="1">
                <a:solidFill>
                  <a:srgbClr val="741B47"/>
                </a:solidFill>
              </a:endParaRPr>
            </a:p>
          </p:txBody>
        </p:sp>
      </p:grpSp>
      <p:grpSp>
        <p:nvGrpSpPr>
          <p:cNvPr id="106" name="Google Shape;106;p18"/>
          <p:cNvGrpSpPr/>
          <p:nvPr/>
        </p:nvGrpSpPr>
        <p:grpSpPr>
          <a:xfrm>
            <a:off x="3424700" y="62488"/>
            <a:ext cx="1803300" cy="2752225"/>
            <a:chOff x="3424700" y="62488"/>
            <a:chExt cx="1803300" cy="2752225"/>
          </a:xfrm>
        </p:grpSpPr>
        <p:pic>
          <p:nvPicPr>
            <p:cNvPr id="107" name="Google Shape;107;p18"/>
            <p:cNvPicPr preferRelativeResize="0"/>
            <p:nvPr/>
          </p:nvPicPr>
          <p:blipFill rotWithShape="1">
            <a:blip r:embed="rId7">
              <a:alphaModFix/>
            </a:blip>
            <a:srcRect l="14193" t="4235" r="11302" b="7347"/>
            <a:stretch/>
          </p:blipFill>
          <p:spPr>
            <a:xfrm>
              <a:off x="3527713" y="1137100"/>
              <a:ext cx="1597276" cy="1677613"/>
            </a:xfrm>
            <a:prstGeom prst="rect">
              <a:avLst/>
            </a:prstGeom>
            <a:noFill/>
            <a:ln>
              <a:noFill/>
            </a:ln>
          </p:spPr>
        </p:pic>
        <p:sp>
          <p:nvSpPr>
            <p:cNvPr id="108" name="Google Shape;108;p18"/>
            <p:cNvSpPr/>
            <p:nvPr/>
          </p:nvSpPr>
          <p:spPr>
            <a:xfrm>
              <a:off x="3424700" y="62488"/>
              <a:ext cx="1803300" cy="1074600"/>
            </a:xfrm>
            <a:prstGeom prst="wedgeRoundRectCallout">
              <a:avLst>
                <a:gd name="adj1" fmla="val 2301"/>
                <a:gd name="adj2" fmla="val 65191"/>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741B47"/>
                  </a:solidFill>
                </a:rPr>
                <a:t>People don’t start studying in time and panic.</a:t>
              </a:r>
              <a:endParaRPr b="1">
                <a:solidFill>
                  <a:srgbClr val="741B47"/>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1400"/>
                                        <p:tgtEl>
                                          <p:spTgt spid="10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1500"/>
                                        <p:tgtEl>
                                          <p:spTgt spid="9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additive="base">
                                        <p:cTn id="17" dur="1500"/>
                                        <p:tgtEl>
                                          <p:spTgt spid="9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 calcmode="lin" valueType="num">
                                      <p:cBhvr additive="base">
                                        <p:cTn id="22" dur="1400"/>
                                        <p:tgtEl>
                                          <p:spTgt spid="10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108300" y="241150"/>
            <a:ext cx="9144000" cy="13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And, yes, teachers ask you to work together (collaborate) … </a:t>
            </a:r>
            <a:r>
              <a:rPr lang="en" sz="2600" i="1">
                <a:solidFill>
                  <a:srgbClr val="E61414"/>
                </a:solidFill>
              </a:rPr>
              <a:t>What’s the difference between collaborating and cheating?</a:t>
            </a:r>
            <a:endParaRPr sz="2600" i="1">
              <a:solidFill>
                <a:srgbClr val="E61414"/>
              </a:solidFill>
            </a:endParaRPr>
          </a:p>
        </p:txBody>
      </p:sp>
      <p:sp>
        <p:nvSpPr>
          <p:cNvPr id="114" name="Google Shape;114;p19"/>
          <p:cNvSpPr txBox="1">
            <a:spLocks noGrp="1"/>
          </p:cNvSpPr>
          <p:nvPr>
            <p:ph type="body" idx="1"/>
          </p:nvPr>
        </p:nvSpPr>
        <p:spPr>
          <a:xfrm>
            <a:off x="400850" y="1364625"/>
            <a:ext cx="3535800" cy="3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E61414"/>
                </a:solidFill>
              </a:rPr>
              <a:t>Collaboration</a:t>
            </a:r>
            <a:r>
              <a:rPr lang="en" sz="1600" b="1"/>
              <a:t>:</a:t>
            </a:r>
            <a:endParaRPr sz="1600" b="1">
              <a:solidFill>
                <a:srgbClr val="434343"/>
              </a:solidFill>
            </a:endParaRPr>
          </a:p>
          <a:p>
            <a:pPr marL="0" lvl="0" indent="0" algn="l" rtl="0">
              <a:spcBef>
                <a:spcPts val="1600"/>
              </a:spcBef>
              <a:spcAft>
                <a:spcPts val="0"/>
              </a:spcAft>
              <a:buNone/>
            </a:pPr>
            <a:r>
              <a:rPr lang="en" sz="1600"/>
              <a:t>Sharing and contributing ideas and answers</a:t>
            </a:r>
            <a:endParaRPr sz="1600"/>
          </a:p>
          <a:p>
            <a:pPr marL="0" lvl="0" indent="0" algn="l" rtl="0">
              <a:spcBef>
                <a:spcPts val="1600"/>
              </a:spcBef>
              <a:spcAft>
                <a:spcPts val="0"/>
              </a:spcAft>
              <a:buNone/>
            </a:pPr>
            <a:r>
              <a:rPr lang="en" sz="1600"/>
              <a:t>Building on the ideas </a:t>
            </a:r>
            <a:endParaRPr sz="1600"/>
          </a:p>
          <a:p>
            <a:pPr marL="0" lvl="0" indent="0" algn="l" rtl="0">
              <a:spcBef>
                <a:spcPts val="0"/>
              </a:spcBef>
              <a:spcAft>
                <a:spcPts val="0"/>
              </a:spcAft>
              <a:buNone/>
            </a:pPr>
            <a:r>
              <a:rPr lang="en" sz="1600"/>
              <a:t>of others</a:t>
            </a:r>
            <a:endParaRPr sz="1600"/>
          </a:p>
          <a:p>
            <a:pPr marL="0" lvl="0" indent="0" algn="l" rtl="0">
              <a:spcBef>
                <a:spcPts val="1000"/>
              </a:spcBef>
              <a:spcAft>
                <a:spcPts val="0"/>
              </a:spcAft>
              <a:buNone/>
            </a:pPr>
            <a:r>
              <a:rPr lang="en" sz="1600"/>
              <a:t>Everyone adds to the discussion/finished product</a:t>
            </a:r>
            <a:endParaRPr sz="1600"/>
          </a:p>
          <a:p>
            <a:pPr marL="0" lvl="0" indent="0" algn="l" rtl="0">
              <a:spcBef>
                <a:spcPts val="1000"/>
              </a:spcBef>
              <a:spcAft>
                <a:spcPts val="1600"/>
              </a:spcAft>
              <a:buNone/>
            </a:pPr>
            <a:r>
              <a:rPr lang="en" sz="1600"/>
              <a:t>Learning and understanding for </a:t>
            </a:r>
            <a:r>
              <a:rPr lang="en" sz="1600" b="1"/>
              <a:t>EVERYONE</a:t>
            </a:r>
            <a:r>
              <a:rPr lang="en" sz="1600"/>
              <a:t>!!</a:t>
            </a:r>
            <a:endParaRPr sz="1600"/>
          </a:p>
        </p:txBody>
      </p:sp>
      <p:sp>
        <p:nvSpPr>
          <p:cNvPr id="115" name="Google Shape;115;p19"/>
          <p:cNvSpPr txBox="1">
            <a:spLocks noGrp="1"/>
          </p:cNvSpPr>
          <p:nvPr>
            <p:ph type="body" idx="1"/>
          </p:nvPr>
        </p:nvSpPr>
        <p:spPr>
          <a:xfrm>
            <a:off x="5207475" y="1364625"/>
            <a:ext cx="3668700" cy="3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E61414"/>
                </a:solidFill>
              </a:rPr>
              <a:t>Cheating</a:t>
            </a:r>
            <a:r>
              <a:rPr lang="en" sz="1600" b="1">
                <a:solidFill>
                  <a:srgbClr val="434343"/>
                </a:solidFill>
              </a:rPr>
              <a:t>:</a:t>
            </a:r>
            <a:endParaRPr sz="1600" b="1">
              <a:solidFill>
                <a:srgbClr val="434343"/>
              </a:solidFill>
            </a:endParaRPr>
          </a:p>
          <a:p>
            <a:pPr marL="0" lvl="0" indent="0" algn="l" rtl="0">
              <a:spcBef>
                <a:spcPts val="1600"/>
              </a:spcBef>
              <a:spcAft>
                <a:spcPts val="0"/>
              </a:spcAft>
              <a:buNone/>
            </a:pPr>
            <a:r>
              <a:rPr lang="en" sz="1600">
                <a:solidFill>
                  <a:srgbClr val="434343"/>
                </a:solidFill>
              </a:rPr>
              <a:t>Taking others ideas and saying they are yours</a:t>
            </a:r>
            <a:endParaRPr sz="1600">
              <a:solidFill>
                <a:srgbClr val="434343"/>
              </a:solidFill>
            </a:endParaRPr>
          </a:p>
          <a:p>
            <a:pPr marL="0" lvl="0" indent="0" algn="l" rtl="0">
              <a:spcBef>
                <a:spcPts val="1600"/>
              </a:spcBef>
              <a:spcAft>
                <a:spcPts val="0"/>
              </a:spcAft>
              <a:buNone/>
            </a:pPr>
            <a:r>
              <a:rPr lang="en" sz="1600">
                <a:solidFill>
                  <a:srgbClr val="434343"/>
                </a:solidFill>
              </a:rPr>
              <a:t>Failing to contribute: </a:t>
            </a:r>
            <a:r>
              <a:rPr lang="en" sz="1600" i="1">
                <a:solidFill>
                  <a:srgbClr val="434343"/>
                </a:solidFill>
              </a:rPr>
              <a:t>who wants to work with you if you do nothing?</a:t>
            </a:r>
            <a:endParaRPr sz="1600" i="1">
              <a:solidFill>
                <a:srgbClr val="434343"/>
              </a:solidFill>
            </a:endParaRPr>
          </a:p>
          <a:p>
            <a:pPr marL="0" lvl="0" indent="0" algn="l" rtl="0">
              <a:spcBef>
                <a:spcPts val="1600"/>
              </a:spcBef>
              <a:spcAft>
                <a:spcPts val="0"/>
              </a:spcAft>
              <a:buNone/>
            </a:pPr>
            <a:r>
              <a:rPr lang="en" sz="1600">
                <a:solidFill>
                  <a:srgbClr val="434343"/>
                </a:solidFill>
              </a:rPr>
              <a:t>Presenting someone else’s work as your own</a:t>
            </a:r>
            <a:endParaRPr sz="1600">
              <a:solidFill>
                <a:srgbClr val="434343"/>
              </a:solidFill>
            </a:endParaRPr>
          </a:p>
          <a:p>
            <a:pPr marL="0" lvl="0" indent="0" algn="l" rtl="0">
              <a:spcBef>
                <a:spcPts val="1600"/>
              </a:spcBef>
              <a:spcAft>
                <a:spcPts val="0"/>
              </a:spcAft>
              <a:buNone/>
            </a:pPr>
            <a:r>
              <a:rPr lang="en" sz="1600" b="1">
                <a:solidFill>
                  <a:srgbClr val="434343"/>
                </a:solidFill>
              </a:rPr>
              <a:t>NOT </a:t>
            </a:r>
            <a:r>
              <a:rPr lang="en" sz="1600">
                <a:solidFill>
                  <a:srgbClr val="434343"/>
                </a:solidFill>
              </a:rPr>
              <a:t>learning and understanding!!</a:t>
            </a:r>
            <a:endParaRPr sz="1600">
              <a:solidFill>
                <a:srgbClr val="434343"/>
              </a:solidFill>
            </a:endParaRPr>
          </a:p>
          <a:p>
            <a:pPr marL="0" lvl="0" indent="0" algn="l" rtl="0">
              <a:spcBef>
                <a:spcPts val="1600"/>
              </a:spcBef>
              <a:spcAft>
                <a:spcPts val="1600"/>
              </a:spcAft>
              <a:buNone/>
            </a:pPr>
            <a:endParaRPr sz="1500"/>
          </a:p>
        </p:txBody>
      </p:sp>
      <p:pic>
        <p:nvPicPr>
          <p:cNvPr id="116" name="Google Shape;116;p19"/>
          <p:cNvPicPr preferRelativeResize="0"/>
          <p:nvPr/>
        </p:nvPicPr>
        <p:blipFill rotWithShape="1">
          <a:blip r:embed="rId3">
            <a:alphaModFix/>
          </a:blip>
          <a:srcRect l="5950" t="15827" r="5756" b="12682"/>
          <a:stretch/>
        </p:blipFill>
        <p:spPr>
          <a:xfrm>
            <a:off x="2907300" y="2393700"/>
            <a:ext cx="2178250" cy="1321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61414"/>
                </a:solidFill>
              </a:rPr>
              <a:t>Cheating</a:t>
            </a:r>
            <a:endParaRPr b="1">
              <a:solidFill>
                <a:srgbClr val="E61414"/>
              </a:solidFill>
            </a:endParaRPr>
          </a:p>
        </p:txBody>
      </p:sp>
      <p:sp>
        <p:nvSpPr>
          <p:cNvPr id="122" name="Google Shape;122;p20"/>
          <p:cNvSpPr txBox="1"/>
          <p:nvPr/>
        </p:nvSpPr>
        <p:spPr>
          <a:xfrm>
            <a:off x="397600" y="2271600"/>
            <a:ext cx="3668700" cy="600300"/>
          </a:xfrm>
          <a:prstGeom prst="rect">
            <a:avLst/>
          </a:prstGeom>
          <a:noFill/>
          <a:ln w="114300" cap="flat" cmpd="sng">
            <a:solidFill>
              <a:srgbClr val="000000"/>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chemeClr val="dk2"/>
                </a:solidFill>
              </a:rPr>
              <a:t>JUST </a:t>
            </a:r>
            <a:r>
              <a:rPr lang="en" sz="2700" b="1">
                <a:solidFill>
                  <a:srgbClr val="E61414"/>
                </a:solidFill>
              </a:rPr>
              <a:t>DON’T</a:t>
            </a:r>
            <a:r>
              <a:rPr lang="en" sz="2700" b="1">
                <a:solidFill>
                  <a:schemeClr val="dk2"/>
                </a:solidFill>
              </a:rPr>
              <a:t> DO IT!!</a:t>
            </a:r>
            <a:endParaRPr sz="2700" b="1">
              <a:solidFill>
                <a:schemeClr val="dk2"/>
              </a:solidFill>
            </a:endParaRPr>
          </a:p>
        </p:txBody>
      </p:sp>
      <p:pic>
        <p:nvPicPr>
          <p:cNvPr id="123" name="Google Shape;123;p20"/>
          <p:cNvPicPr preferRelativeResize="0"/>
          <p:nvPr/>
        </p:nvPicPr>
        <p:blipFill>
          <a:blip r:embed="rId3">
            <a:alphaModFix/>
          </a:blip>
          <a:stretch>
            <a:fillRect/>
          </a:stretch>
        </p:blipFill>
        <p:spPr>
          <a:xfrm>
            <a:off x="4422450" y="790025"/>
            <a:ext cx="4488275" cy="3361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1"/>
          <p:cNvPicPr preferRelativeResize="0"/>
          <p:nvPr/>
        </p:nvPicPr>
        <p:blipFill rotWithShape="1">
          <a:blip r:embed="rId3">
            <a:alphaModFix/>
          </a:blip>
          <a:srcRect l="20220" t="8087" r="23860" b="7581"/>
          <a:stretch/>
        </p:blipFill>
        <p:spPr>
          <a:xfrm>
            <a:off x="928450" y="1869775"/>
            <a:ext cx="2627726" cy="3057575"/>
          </a:xfrm>
          <a:prstGeom prst="rect">
            <a:avLst/>
          </a:prstGeom>
          <a:noFill/>
          <a:ln>
            <a:noFill/>
          </a:ln>
        </p:spPr>
      </p:pic>
      <p:sp>
        <p:nvSpPr>
          <p:cNvPr id="129" name="Google Shape;12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what about committing </a:t>
            </a:r>
            <a:r>
              <a:rPr lang="en" b="1">
                <a:solidFill>
                  <a:srgbClr val="E61414"/>
                </a:solidFill>
              </a:rPr>
              <a:t>Plagiarism</a:t>
            </a:r>
            <a:r>
              <a:rPr lang="en"/>
              <a:t>?</a:t>
            </a:r>
            <a:endParaRPr/>
          </a:p>
        </p:txBody>
      </p:sp>
      <p:sp>
        <p:nvSpPr>
          <p:cNvPr id="130" name="Google Shape;130;p21"/>
          <p:cNvSpPr txBox="1">
            <a:spLocks noGrp="1"/>
          </p:cNvSpPr>
          <p:nvPr>
            <p:ph type="body" idx="1"/>
          </p:nvPr>
        </p:nvSpPr>
        <p:spPr>
          <a:xfrm>
            <a:off x="1166375" y="1323475"/>
            <a:ext cx="23898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434343"/>
                </a:solidFill>
              </a:rPr>
              <a:t>That’s </a:t>
            </a:r>
            <a:r>
              <a:rPr lang="en" sz="2400" b="1">
                <a:solidFill>
                  <a:srgbClr val="E61414"/>
                </a:solidFill>
              </a:rPr>
              <a:t>theft </a:t>
            </a:r>
            <a:r>
              <a:rPr lang="en" sz="2400">
                <a:solidFill>
                  <a:srgbClr val="434343"/>
                </a:solidFill>
              </a:rPr>
              <a:t>too!</a:t>
            </a:r>
            <a:endParaRPr sz="2400">
              <a:solidFill>
                <a:srgbClr val="434343"/>
              </a:solidFill>
            </a:endParaRPr>
          </a:p>
          <a:p>
            <a:pPr marL="0" lvl="0" indent="0" algn="l" rtl="0">
              <a:spcBef>
                <a:spcPts val="1600"/>
              </a:spcBef>
              <a:spcAft>
                <a:spcPts val="1600"/>
              </a:spcAft>
              <a:buNone/>
            </a:pPr>
            <a:endParaRPr>
              <a:solidFill>
                <a:srgbClr val="434343"/>
              </a:solidFill>
            </a:endParaRPr>
          </a:p>
        </p:txBody>
      </p:sp>
      <p:sp>
        <p:nvSpPr>
          <p:cNvPr id="131" name="Google Shape;131;p21"/>
          <p:cNvSpPr/>
          <p:nvPr/>
        </p:nvSpPr>
        <p:spPr>
          <a:xfrm>
            <a:off x="4230000" y="1220725"/>
            <a:ext cx="4449000" cy="3302700"/>
          </a:xfrm>
          <a:prstGeom prst="wedgeRoundRectCallout">
            <a:avLst>
              <a:gd name="adj1" fmla="val -70464"/>
              <a:gd name="adj2" fmla="val -19935"/>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solidFill>
                  <a:srgbClr val="741B47"/>
                </a:solidFill>
              </a:rPr>
              <a:t>That’s stealing other people’s work, their thinking and their understanding! It’s important to remember that someone had to do a lot of work to get that information to you in your home and school. You need to give them the credit they deserve.</a:t>
            </a:r>
            <a:endParaRPr sz="2400" b="1">
              <a:solidFill>
                <a:srgbClr val="741B47"/>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61414"/>
                </a:solidFill>
              </a:rPr>
              <a:t>Plagiarism </a:t>
            </a:r>
            <a:r>
              <a:rPr lang="en"/>
              <a:t>= Stealing Ideas from Others</a:t>
            </a:r>
            <a:endParaRPr/>
          </a:p>
        </p:txBody>
      </p:sp>
      <p:sp>
        <p:nvSpPr>
          <p:cNvPr id="137" name="Google Shape;137;p22"/>
          <p:cNvSpPr txBox="1">
            <a:spLocks noGrp="1"/>
          </p:cNvSpPr>
          <p:nvPr>
            <p:ph type="body" idx="1"/>
          </p:nvPr>
        </p:nvSpPr>
        <p:spPr>
          <a:xfrm>
            <a:off x="636000" y="1017725"/>
            <a:ext cx="8091300" cy="14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we look for information on the internet, through Google or through other databases we have access to, </a:t>
            </a:r>
            <a:r>
              <a:rPr lang="en" b="1"/>
              <a:t>it’s important to remember</a:t>
            </a:r>
            <a:r>
              <a:rPr lang="en"/>
              <a:t> that this information didn’t magically appear. Someone worked hard to find it and put it all together.</a:t>
            </a:r>
            <a:endParaRPr/>
          </a:p>
          <a:p>
            <a:pPr marL="0" lvl="0" indent="0" algn="l" rtl="0">
              <a:spcBef>
                <a:spcPts val="1600"/>
              </a:spcBef>
              <a:spcAft>
                <a:spcPts val="0"/>
              </a:spcAft>
              <a:buClr>
                <a:schemeClr val="dk1"/>
              </a:buClr>
              <a:buSzPts val="1100"/>
              <a:buFont typeface="Arial"/>
              <a:buNone/>
            </a:pPr>
            <a:endParaRPr b="1"/>
          </a:p>
          <a:p>
            <a:pPr marL="0" lvl="0" indent="0" algn="l" rtl="0">
              <a:spcBef>
                <a:spcPts val="1600"/>
              </a:spcBef>
              <a:spcAft>
                <a:spcPts val="0"/>
              </a:spcAft>
              <a:buClr>
                <a:schemeClr val="dk1"/>
              </a:buClr>
              <a:buSzPts val="1100"/>
              <a:buFont typeface="Arial"/>
              <a:buNone/>
            </a:pPr>
            <a:endParaRPr b="1"/>
          </a:p>
          <a:p>
            <a:pPr marL="0" lvl="0" indent="0" algn="l" rtl="0">
              <a:spcBef>
                <a:spcPts val="1600"/>
              </a:spcBef>
              <a:spcAft>
                <a:spcPts val="0"/>
              </a:spcAft>
              <a:buClr>
                <a:schemeClr val="dk1"/>
              </a:buClr>
              <a:buSzPts val="1100"/>
              <a:buFont typeface="Arial"/>
              <a:buNone/>
            </a:pPr>
            <a:endParaRPr b="1"/>
          </a:p>
          <a:p>
            <a:pPr marL="0" lvl="0" indent="0" algn="l" rtl="0">
              <a:spcBef>
                <a:spcPts val="1600"/>
              </a:spcBef>
              <a:spcAft>
                <a:spcPts val="1600"/>
              </a:spcAft>
              <a:buNone/>
            </a:pPr>
            <a:endParaRPr/>
          </a:p>
        </p:txBody>
      </p:sp>
      <p:sp>
        <p:nvSpPr>
          <p:cNvPr id="138" name="Google Shape;138;p22"/>
          <p:cNvSpPr txBox="1"/>
          <p:nvPr/>
        </p:nvSpPr>
        <p:spPr>
          <a:xfrm>
            <a:off x="2667600" y="2187275"/>
            <a:ext cx="6164700" cy="162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b="1">
                <a:solidFill>
                  <a:schemeClr val="dk2"/>
                </a:solidFill>
              </a:rPr>
              <a:t>It’s important to give credit</a:t>
            </a:r>
            <a:r>
              <a:rPr lang="en" sz="1800">
                <a:solidFill>
                  <a:schemeClr val="dk2"/>
                </a:solidFill>
              </a:rPr>
              <a:t> to the person who worked so hard to bring you the answers you are looking for!</a:t>
            </a:r>
            <a:endParaRPr sz="1800">
              <a:solidFill>
                <a:schemeClr val="dk2"/>
              </a:solidFill>
            </a:endParaRPr>
          </a:p>
          <a:p>
            <a:pPr marL="0" lvl="0" indent="0" algn="l" rtl="0">
              <a:lnSpc>
                <a:spcPct val="115000"/>
              </a:lnSpc>
              <a:spcBef>
                <a:spcPts val="1600"/>
              </a:spcBef>
              <a:spcAft>
                <a:spcPts val="1600"/>
              </a:spcAft>
              <a:buClr>
                <a:schemeClr val="dk1"/>
              </a:buClr>
              <a:buSzPts val="1100"/>
              <a:buFont typeface="Arial"/>
              <a:buNone/>
            </a:pPr>
            <a:r>
              <a:rPr lang="en" sz="1800" b="1">
                <a:solidFill>
                  <a:schemeClr val="dk2"/>
                </a:solidFill>
              </a:rPr>
              <a:t>It’s important to tell </a:t>
            </a:r>
            <a:r>
              <a:rPr lang="en" sz="1800">
                <a:solidFill>
                  <a:schemeClr val="dk2"/>
                </a:solidFill>
              </a:rPr>
              <a:t>your reader where you got your information, too!</a:t>
            </a:r>
            <a:endParaRPr/>
          </a:p>
        </p:txBody>
      </p:sp>
      <p:sp>
        <p:nvSpPr>
          <p:cNvPr id="139" name="Google Shape;139;p22"/>
          <p:cNvSpPr txBox="1"/>
          <p:nvPr/>
        </p:nvSpPr>
        <p:spPr>
          <a:xfrm>
            <a:off x="493900" y="3809975"/>
            <a:ext cx="78348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b="1">
                <a:solidFill>
                  <a:srgbClr val="E61414"/>
                </a:solidFill>
              </a:rPr>
              <a:t>And just as important!</a:t>
            </a:r>
            <a:endParaRPr sz="1800" b="1">
              <a:solidFill>
                <a:srgbClr val="E61414"/>
              </a:solidFill>
            </a:endParaRPr>
          </a:p>
          <a:p>
            <a:pPr marL="457200" lvl="0" indent="-342900" algn="l" rtl="0">
              <a:lnSpc>
                <a:spcPct val="115000"/>
              </a:lnSpc>
              <a:spcBef>
                <a:spcPts val="0"/>
              </a:spcBef>
              <a:spcAft>
                <a:spcPts val="0"/>
              </a:spcAft>
              <a:buClr>
                <a:schemeClr val="dk2"/>
              </a:buClr>
              <a:buSzPts val="1800"/>
              <a:buChar char="-"/>
            </a:pPr>
            <a:r>
              <a:rPr lang="en" sz="1800" b="1">
                <a:solidFill>
                  <a:schemeClr val="dk2"/>
                </a:solidFill>
              </a:rPr>
              <a:t>We need to show that we understand</a:t>
            </a:r>
            <a:r>
              <a:rPr lang="en" sz="1800">
                <a:solidFill>
                  <a:schemeClr val="dk2"/>
                </a:solidFill>
              </a:rPr>
              <a:t> what we are learning!</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b="1">
                <a:solidFill>
                  <a:schemeClr val="dk2"/>
                </a:solidFill>
              </a:rPr>
              <a:t>We need to put things into our own words </a:t>
            </a:r>
            <a:r>
              <a:rPr lang="en" sz="1800">
                <a:solidFill>
                  <a:schemeClr val="dk2"/>
                </a:solidFill>
              </a:rPr>
              <a:t>to show we understand!</a:t>
            </a:r>
            <a:endParaRPr/>
          </a:p>
        </p:txBody>
      </p:sp>
      <p:pic>
        <p:nvPicPr>
          <p:cNvPr id="140" name="Google Shape;140;p22"/>
          <p:cNvPicPr preferRelativeResize="0"/>
          <p:nvPr/>
        </p:nvPicPr>
        <p:blipFill rotWithShape="1">
          <a:blip r:embed="rId3">
            <a:alphaModFix/>
          </a:blip>
          <a:srcRect l="14010" t="15099" r="18499" b="18932"/>
          <a:stretch/>
        </p:blipFill>
        <p:spPr>
          <a:xfrm>
            <a:off x="636000" y="2488375"/>
            <a:ext cx="1802788" cy="13215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2044</Words>
  <Application>Microsoft Office PowerPoint</Application>
  <PresentationFormat>On-screen Show (16:9)</PresentationFormat>
  <Paragraphs>166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Rubik</vt:lpstr>
      <vt:lpstr>Times New Roman</vt:lpstr>
      <vt:lpstr>Lato Black</vt:lpstr>
      <vt:lpstr>Arial</vt:lpstr>
      <vt:lpstr>Lato</vt:lpstr>
      <vt:lpstr>Simple Light</vt:lpstr>
      <vt:lpstr>Plagiarism and Cheating</vt:lpstr>
      <vt:lpstr>Would you steal something from a store?</vt:lpstr>
      <vt:lpstr>Learning Goals and Success Criteria</vt:lpstr>
      <vt:lpstr>Cheating</vt:lpstr>
      <vt:lpstr>Cheating</vt:lpstr>
      <vt:lpstr>And, yes, teachers ask you to work together (collaborate) … What’s the difference between collaborating and cheating?</vt:lpstr>
      <vt:lpstr>Cheating</vt:lpstr>
      <vt:lpstr>And what about committing Plagiarism?</vt:lpstr>
      <vt:lpstr>Plagiarism = Stealing Ideas from Others</vt:lpstr>
      <vt:lpstr>Consequences … If you steal from a store?</vt:lpstr>
      <vt:lpstr>How do you avoid Plagiarism in your work?</vt:lpstr>
      <vt:lpstr>PowerPoint Presentation</vt:lpstr>
      <vt:lpstr>PowerPoint Presentation</vt:lpstr>
      <vt:lpstr>Using MLA, APA and Footnotes</vt:lpstr>
      <vt:lpstr>What else do I do to give credit to people’s ideas?</vt:lpstr>
      <vt:lpstr> A Works Cited, Properly Formatted using MLA:</vt:lpstr>
      <vt:lpstr>Resources you might want to use:</vt:lpstr>
      <vt:lpstr>Images (listed by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Plagiarism and Cheating</dc:title>
  <cp:lastModifiedBy>Beth Wolf</cp:lastModifiedBy>
  <cp:revision>1</cp:revision>
  <dcterms:modified xsi:type="dcterms:W3CDTF">2022-10-18T03:45:58Z</dcterms:modified>
</cp:coreProperties>
</file>