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boldItalic r:id="rId20"/>
    </p:embeddedFont>
    <p:embeddedFont>
      <p:font typeface="Rubik" panose="020B0604020202020204" charset="-79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A48AAF-9EA2-47C1-81B1-E1A91FDF6DA0}">
  <a:tblStyle styleId="{3BA48AAF-9EA2-47C1-81B1-E1A91FDF6D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3ff0425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3ff0425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44da72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44da72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1aa4bba5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1aa4bba5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3faac3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3faac37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1a8f97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1a8f97c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3faac371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3faac371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1a8f97cf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1a8f97cf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1aa4bba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1aa4bba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Sometimes there are sites which are free to use - look for the photos there  …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3faac371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3faac371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3ff0425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3ff0425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1a8f97cf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1a8f97cf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bibm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asybib.com/mla/source" TargetMode="External"/><Relationship Id="rId5" Type="http://schemas.openxmlformats.org/officeDocument/2006/relationships/hyperlink" Target="https://schoolworkhelper.net/corruption-in-macbeth/" TargetMode="External"/><Relationship Id="rId4" Type="http://schemas.openxmlformats.org/officeDocument/2006/relationships/hyperlink" Target="https://www.dreamstime.com/illustration/3d-burgla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illustration/3d-burglar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wl.purdue.edu/owl/avoiding_plagiarism/plagiarism_faq.html" TargetMode="External"/><Relationship Id="rId5" Type="http://schemas.openxmlformats.org/officeDocument/2006/relationships/hyperlink" Target="https://docs.google.com/presentation/d/13Ouo6HCHWy_UuPc6NwHjmqOyrVU8J5ikWRZ2RNHO_wM/edit#slide=id.g12f37962108_0_20" TargetMode="External"/><Relationship Id="rId4" Type="http://schemas.openxmlformats.org/officeDocument/2006/relationships/hyperlink" Target="https://schoolworkhelper.net/corruption-in-macbet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vZHNwBHir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ow+to+do+a+reverse+image+search&amp;rlz=1C1GCEB_enCA856CA900&amp;oq=how+to+do+a+reverse+&amp;aqs=chrome.0.0i512j69i57j0i512l8.6301j0j15&amp;sourceid=chrome&amp;ie=UTF-8&amp;safe=active&amp;ssui=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3" y="744575"/>
            <a:ext cx="5223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Plagiarism and Cheating</a:t>
            </a: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5223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Don’t Do It!!</a:t>
            </a:r>
            <a:endParaRPr/>
          </a:p>
        </p:txBody>
      </p:sp>
      <p:pic>
        <p:nvPicPr>
          <p:cNvPr id="57" name="Google Shape;57;p14" descr="Image result for 3d thief magnifying glass"/>
          <p:cNvPicPr preferRelativeResize="0"/>
          <p:nvPr/>
        </p:nvPicPr>
        <p:blipFill rotWithShape="1">
          <a:blip r:embed="rId3">
            <a:alphaModFix/>
          </a:blip>
          <a:srcRect l="7863" r="3287" b="9181"/>
          <a:stretch/>
        </p:blipFill>
        <p:spPr>
          <a:xfrm>
            <a:off x="5535600" y="1010325"/>
            <a:ext cx="2484725" cy="26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108300" y="241150"/>
            <a:ext cx="91440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And, yes, teachers ask you to work together (collaborate) … </a:t>
            </a:r>
            <a:r>
              <a:rPr lang="en" sz="2600" i="1">
                <a:solidFill>
                  <a:srgbClr val="E61414"/>
                </a:solidFill>
              </a:rPr>
              <a:t>What’s the difference between collaborating and cheating?</a:t>
            </a:r>
            <a:endParaRPr sz="2600" i="1">
              <a:solidFill>
                <a:srgbClr val="E61414"/>
              </a:solidFill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400850" y="1364625"/>
            <a:ext cx="35358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1414"/>
                </a:solidFill>
              </a:rPr>
              <a:t>Collaboration</a:t>
            </a:r>
            <a:r>
              <a:rPr lang="en" b="1"/>
              <a:t>: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Sharing and contributing ideas and answers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Building on the ideas of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Everyone adds to the discussion/finished product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Learning and understanding for EVERYONE!!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5193275" y="1364625"/>
            <a:ext cx="36729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1414"/>
                </a:solidFill>
              </a:rPr>
              <a:t>Cheating</a:t>
            </a:r>
            <a:r>
              <a:rPr lang="en" b="1">
                <a:solidFill>
                  <a:srgbClr val="434343"/>
                </a:solidFill>
              </a:rPr>
              <a:t>: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Taking others ideas and saying they are yours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Failing to contribute: </a:t>
            </a:r>
            <a:r>
              <a:rPr lang="en" i="1">
                <a:solidFill>
                  <a:srgbClr val="434343"/>
                </a:solidFill>
              </a:rPr>
              <a:t>who wants to work with you if you do nothing?</a:t>
            </a:r>
            <a:endParaRPr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Presenting someone else’s work as your own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NOT </a:t>
            </a:r>
            <a:r>
              <a:rPr lang="en">
                <a:solidFill>
                  <a:srgbClr val="434343"/>
                </a:solidFill>
              </a:rPr>
              <a:t>learning and understanding!!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9641"/>
          <a:stretch/>
        </p:blipFill>
        <p:spPr>
          <a:xfrm>
            <a:off x="3592800" y="2227725"/>
            <a:ext cx="1692100" cy="16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11300"/>
          <a:stretch/>
        </p:blipFill>
        <p:spPr>
          <a:xfrm rot="551383">
            <a:off x="6734543" y="1872820"/>
            <a:ext cx="1892442" cy="1845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311700" y="303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how do you give credit to people’s ideas?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241575" y="1256975"/>
            <a:ext cx="8520600" cy="30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Create a </a:t>
            </a:r>
            <a:r>
              <a:rPr lang="en" b="1">
                <a:solidFill>
                  <a:srgbClr val="434343"/>
                </a:solidFill>
              </a:rPr>
              <a:t>Works Cited</a:t>
            </a:r>
            <a:r>
              <a:rPr lang="en">
                <a:solidFill>
                  <a:srgbClr val="434343"/>
                </a:solidFill>
              </a:rPr>
              <a:t> at the end of your work (presentation, report, etc,):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(books) Shakespeare, William. </a:t>
            </a:r>
            <a:r>
              <a:rPr lang="en" sz="1300" i="1"/>
              <a:t>Macbeth</a:t>
            </a:r>
            <a:r>
              <a:rPr lang="en" sz="1300"/>
              <a:t>. Oxford University Press, 2009. 3-127.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(pictures) Image: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https://www.dreamstime.com/illustration/3d-burglar.html</a:t>
            </a:r>
            <a:r>
              <a:rPr lang="en" sz="1300"/>
              <a:t> 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/>
              <a:t>(websites) “Corruption of Power in Macbeth.” St. Rosemary Institution, 2019.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https://schoolworkhelper.net/corruption-in-macbeth/</a:t>
            </a:r>
            <a:r>
              <a:rPr lang="en" sz="1300"/>
              <a:t> </a:t>
            </a:r>
            <a:endParaRPr sz="1300"/>
          </a:p>
        </p:txBody>
      </p:sp>
      <p:sp>
        <p:nvSpPr>
          <p:cNvPr id="163" name="Google Shape;163;p24"/>
          <p:cNvSpPr txBox="1"/>
          <p:nvPr/>
        </p:nvSpPr>
        <p:spPr>
          <a:xfrm>
            <a:off x="388875" y="3412150"/>
            <a:ext cx="82260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61414"/>
                </a:solidFill>
              </a:rPr>
              <a:t>You can use: </a:t>
            </a:r>
            <a:r>
              <a:rPr lang="en" sz="1600" b="1" u="sng">
                <a:solidFill>
                  <a:schemeClr val="hlink"/>
                </a:solidFill>
                <a:hlinkClick r:id="rId6"/>
              </a:rPr>
              <a:t>EasyBib </a:t>
            </a:r>
            <a:r>
              <a:rPr lang="en" sz="1600" b="1">
                <a:solidFill>
                  <a:srgbClr val="E61414"/>
                </a:solidFill>
              </a:rPr>
              <a:t>, </a:t>
            </a:r>
            <a:r>
              <a:rPr lang="en" sz="1600" b="1" u="sng">
                <a:solidFill>
                  <a:schemeClr val="hlink"/>
                </a:solidFill>
                <a:hlinkClick r:id="rId7"/>
              </a:rPr>
              <a:t>BibMe</a:t>
            </a:r>
            <a:r>
              <a:rPr lang="en" sz="1600" b="1">
                <a:solidFill>
                  <a:srgbClr val="E61414"/>
                </a:solidFill>
              </a:rPr>
              <a:t>, </a:t>
            </a:r>
            <a:endParaRPr sz="1600" b="1">
              <a:solidFill>
                <a:srgbClr val="E6141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61414"/>
                </a:solidFill>
              </a:rPr>
              <a:t>OR </a:t>
            </a:r>
            <a:r>
              <a:rPr lang="en" sz="10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700">
                <a:solidFill>
                  <a:schemeClr val="dk1"/>
                </a:solidFill>
              </a:rPr>
              <a:t>In</a:t>
            </a:r>
            <a:r>
              <a:rPr lang="en" sz="1700" b="1">
                <a:solidFill>
                  <a:schemeClr val="dk1"/>
                </a:solidFill>
              </a:rPr>
              <a:t> Google Docs</a:t>
            </a:r>
            <a:r>
              <a:rPr lang="en" sz="1700">
                <a:solidFill>
                  <a:schemeClr val="dk1"/>
                </a:solidFill>
              </a:rPr>
              <a:t> &gt; Tools &gt; Citations &gt; </a:t>
            </a:r>
            <a:r>
              <a:rPr lang="en" sz="1700" b="1">
                <a:solidFill>
                  <a:schemeClr val="dk1"/>
                </a:solidFill>
              </a:rPr>
              <a:t>Add Citation Source 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E6141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00" y="24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And here’s what a </a:t>
            </a:r>
            <a:r>
              <a:rPr lang="en" b="1">
                <a:solidFill>
                  <a:srgbClr val="E61414"/>
                </a:solidFill>
              </a:rPr>
              <a:t>Works Cited, </a:t>
            </a:r>
            <a:endParaRPr b="1">
              <a:solidFill>
                <a:srgbClr val="E6141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/>
              <a:t>             Properly Formatted using MLA, </a:t>
            </a:r>
            <a:r>
              <a:rPr lang="en" b="1" i="1"/>
              <a:t>might look like</a:t>
            </a:r>
            <a:r>
              <a:rPr lang="en" b="1"/>
              <a:t>:</a:t>
            </a:r>
            <a:endParaRPr b="1"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311700" y="1268125"/>
            <a:ext cx="8520600" cy="3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  <a:p>
            <a:pPr marL="457200" lvl="0" indent="-4000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Burglar Thief with Question Mark (slide 10)</a:t>
            </a:r>
            <a:endParaRPr sz="1300"/>
          </a:p>
          <a:p>
            <a:pPr marL="914400" lvl="0" indent="-4000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https://www.dreamstime.com/illustration/3d-burglar.html</a:t>
            </a:r>
            <a:r>
              <a:rPr lang="en" sz="1300"/>
              <a:t> </a:t>
            </a:r>
            <a:endParaRPr sz="1300"/>
          </a:p>
          <a:p>
            <a:pPr marL="457200" lvl="0" indent="-4000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“Corruption of Power in Macbeth.” St. Rosemary Institution, 2019. 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https://schoolworkhelper.net/corruption-in-macbeth/</a:t>
            </a:r>
            <a:r>
              <a:rPr lang="en" sz="1300"/>
              <a:t> May 25, 2022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/>
              <a:t>Creativity, Copyright and Fair Use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https://docs.google.com/presentation/d/13Ouo6HCHWy_UuPc6NwHjmqOyrVU8J5ikWRZ2RNHO_wM/edit#slide=id.g12f37962108_0_20</a:t>
            </a:r>
            <a:endParaRPr sz="13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300"/>
              <a:t>Purdue Writing Lab. “Plagiarism Faqs // Purdue Writing Lab.” </a:t>
            </a:r>
            <a:r>
              <a:rPr lang="en" sz="1300" i="1"/>
              <a:t>Purdue Writing Lab</a:t>
            </a:r>
            <a:r>
              <a:rPr lang="en" sz="1300"/>
              <a:t>, </a:t>
            </a:r>
            <a:endParaRPr sz="13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https://owl.purdue.edu/owl/avoiding_plagiarism/plagiarism_faq.html</a:t>
            </a:r>
            <a:r>
              <a:rPr lang="en" sz="1300"/>
              <a:t>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Shakespeare, William. </a:t>
            </a:r>
            <a:r>
              <a:rPr lang="en" sz="1300" i="1"/>
              <a:t>Macbeth</a:t>
            </a:r>
            <a:r>
              <a:rPr lang="en" sz="1300"/>
              <a:t>. Oxford University Press, 2009. 3-127.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0" name="Google Shape;170;p25"/>
          <p:cNvSpPr txBox="1"/>
          <p:nvPr/>
        </p:nvSpPr>
        <p:spPr>
          <a:xfrm rot="659790">
            <a:off x="6629146" y="1784935"/>
            <a:ext cx="1398172" cy="12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E61414"/>
                </a:solidFill>
              </a:rPr>
              <a:t>What do you notice about the formatting? </a:t>
            </a:r>
            <a:endParaRPr sz="1800" i="1">
              <a:solidFill>
                <a:srgbClr val="E614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11700" y="73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steal something from a store?</a:t>
            </a:r>
            <a:endParaRPr/>
          </a:p>
        </p:txBody>
      </p:sp>
      <p:pic>
        <p:nvPicPr>
          <p:cNvPr id="63" name="Google Shape;63;p15" descr="Image result for 3d theft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475" y="2758600"/>
            <a:ext cx="14668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 descr="Image result for 3d store theft images"/>
          <p:cNvPicPr preferRelativeResize="0"/>
          <p:nvPr/>
        </p:nvPicPr>
        <p:blipFill rotWithShape="1">
          <a:blip r:embed="rId4">
            <a:alphaModFix/>
          </a:blip>
          <a:srcRect l="7097" t="5713" b="9648"/>
          <a:stretch/>
        </p:blipFill>
        <p:spPr>
          <a:xfrm>
            <a:off x="7155500" y="249075"/>
            <a:ext cx="1752025" cy="16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438900" y="1545200"/>
            <a:ext cx="2241600" cy="1524000"/>
          </a:xfrm>
          <a:prstGeom prst="wedgeRoundRectCallout">
            <a:avLst>
              <a:gd name="adj1" fmla="val 65410"/>
              <a:gd name="adj2" fmla="val 3727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741B47"/>
                </a:solidFill>
              </a:rPr>
              <a:t>NO!!!</a:t>
            </a:r>
            <a:endParaRPr sz="6000" b="1">
              <a:solidFill>
                <a:srgbClr val="741B47"/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4967825" y="3619500"/>
            <a:ext cx="29283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741B47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986325" y="1648225"/>
            <a:ext cx="3491100" cy="1524000"/>
          </a:xfrm>
          <a:prstGeom prst="wedgeRoundRectCallout">
            <a:avLst>
              <a:gd name="adj1" fmla="val -48942"/>
              <a:gd name="adj2" fmla="val 61957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741B47"/>
                </a:solidFill>
              </a:rPr>
              <a:t>We all know that’s wrong!!!</a:t>
            </a:r>
            <a:endParaRPr sz="3600" b="1">
              <a:solidFill>
                <a:srgbClr val="741B47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967825" y="3619500"/>
            <a:ext cx="3089700" cy="1329300"/>
          </a:xfrm>
          <a:prstGeom prst="wedgeRoundRectCallout">
            <a:avLst>
              <a:gd name="adj1" fmla="val -80280"/>
              <a:gd name="adj2" fmla="val -48975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solidFill>
                  <a:srgbClr val="741B47"/>
                </a:solidFill>
              </a:rPr>
              <a:t>Then why would you steal someone else’s ideas online!?!?</a:t>
            </a:r>
            <a:endParaRPr sz="2000" b="1" i="1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</a:t>
            </a:r>
            <a:r>
              <a:rPr lang="en">
                <a:solidFill>
                  <a:srgbClr val="202124"/>
                </a:solidFill>
              </a:rPr>
              <a:t> Goals</a:t>
            </a:r>
            <a:r>
              <a:rPr lang="en" b="1">
                <a:solidFill>
                  <a:srgbClr val="E61414"/>
                </a:solidFill>
              </a:rPr>
              <a:t> </a:t>
            </a:r>
            <a:r>
              <a:rPr lang="en">
                <a:solidFill>
                  <a:srgbClr val="202124"/>
                </a:solidFill>
              </a:rPr>
              <a:t>and Success </a:t>
            </a:r>
            <a:r>
              <a:rPr lang="en" b="1">
                <a:solidFill>
                  <a:srgbClr val="E61414"/>
                </a:solidFill>
              </a:rPr>
              <a:t>Criteria</a:t>
            </a:r>
            <a:endParaRPr b="1">
              <a:solidFill>
                <a:srgbClr val="E61414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302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develop an understanding of various forms of academic dishonesty and the consequences.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will: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Define cheating and plagiarism in an academic setting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Explore the </a:t>
            </a:r>
            <a:r>
              <a:rPr lang="en" i="1"/>
              <a:t>Four Factors of Fair Use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ways to avoid plagiarism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See formatting for appropriate Works Cited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l="36185" t="4695" r="19480" b="5690"/>
          <a:stretch/>
        </p:blipFill>
        <p:spPr>
          <a:xfrm>
            <a:off x="7060650" y="1853738"/>
            <a:ext cx="966100" cy="2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1414"/>
                </a:solidFill>
              </a:rPr>
              <a:t>Plagiarism </a:t>
            </a:r>
            <a:r>
              <a:rPr lang="en"/>
              <a:t>= Stealing Ideas from Others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082275" y="1123500"/>
            <a:ext cx="7872000" cy="3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look for information on the internet, through Google or through other databases we have access to, </a:t>
            </a:r>
            <a:r>
              <a:rPr lang="en" b="1"/>
              <a:t>it’s important to remember</a:t>
            </a:r>
            <a:r>
              <a:rPr lang="en"/>
              <a:t> that someone had to do a lot of work to get that information to you in your home.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It’s important that we show that we understand</a:t>
            </a:r>
            <a:r>
              <a:rPr lang="en"/>
              <a:t> what we are learning!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It’s important to put things into our own words </a:t>
            </a:r>
            <a:r>
              <a:rPr lang="en"/>
              <a:t>to show we understand!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3" y="2187263"/>
            <a:ext cx="143827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023150" y="2187275"/>
            <a:ext cx="64764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</a:rPr>
              <a:t>It’s important to give credit</a:t>
            </a:r>
            <a:r>
              <a:rPr lang="en" sz="1800">
                <a:solidFill>
                  <a:schemeClr val="dk2"/>
                </a:solidFill>
              </a:rPr>
              <a:t> to the person who worked so hard to bring you the answers you are looking for!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</a:rPr>
              <a:t>It’s important to tell </a:t>
            </a:r>
            <a:r>
              <a:rPr lang="en" sz="1800">
                <a:solidFill>
                  <a:schemeClr val="dk2"/>
                </a:solidFill>
              </a:rPr>
              <a:t>your reader where you got your information, too!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306000" y="457275"/>
            <a:ext cx="8383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Four Factors of </a:t>
            </a:r>
            <a:r>
              <a:rPr lang="en" sz="2800" b="1">
                <a:solidFill>
                  <a:srgbClr val="E61414"/>
                </a:solidFill>
              </a:rPr>
              <a:t>Fair Use</a:t>
            </a:r>
            <a:endParaRPr sz="2800" b="1">
              <a:solidFill>
                <a:srgbClr val="E61414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5484125" y="620150"/>
            <a:ext cx="2393400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 the </a:t>
            </a:r>
            <a:r>
              <a:rPr lang="en" sz="1200" b="1" i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purpose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of the new </a:t>
            </a:r>
            <a:b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work is educational or the original work is transformed into something very different.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7457100" y="1978575"/>
            <a:ext cx="16869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 the </a:t>
            </a:r>
            <a:r>
              <a:rPr lang="en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nature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of the original work is nonfiction or based on fact (rather than creative or fictional).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3689500" y="1978575"/>
            <a:ext cx="17739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 the </a:t>
            </a:r>
            <a:r>
              <a:rPr lang="en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amount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used is only a small portion of the original work or does not include the "heart" of the work.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93475" y="1305113"/>
            <a:ext cx="26148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bik"/>
                <a:ea typeface="Rubik"/>
                <a:cs typeface="Rubik"/>
                <a:sym typeface="Rubik"/>
              </a:rPr>
              <a:t>It's more likely to be </a:t>
            </a:r>
            <a:r>
              <a:rPr lang="en" sz="2400" b="1">
                <a:latin typeface="Rubik"/>
                <a:ea typeface="Rubik"/>
                <a:cs typeface="Rubik"/>
                <a:sym typeface="Rubik"/>
              </a:rPr>
              <a:t>fair use</a:t>
            </a:r>
            <a:r>
              <a:rPr lang="en" sz="2400">
                <a:latin typeface="Rubik"/>
                <a:ea typeface="Rubik"/>
                <a:cs typeface="Rubik"/>
                <a:sym typeface="Rubik"/>
              </a:rPr>
              <a:t> if ...</a:t>
            </a:r>
            <a:endParaRPr sz="24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573300" y="1828000"/>
            <a:ext cx="1773900" cy="1773900"/>
          </a:xfrm>
          <a:prstGeom prst="rect">
            <a:avLst/>
          </a:prstGeom>
          <a:noFill/>
          <a:ln w="28575" cap="flat" cmpd="sng">
            <a:solidFill>
              <a:srgbClr val="AE2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573150" y="1813575"/>
            <a:ext cx="17739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Purpose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8"/>
          <p:cNvSpPr txBox="1"/>
          <p:nvPr/>
        </p:nvSpPr>
        <p:spPr>
          <a:xfrm rot="5399408">
            <a:off x="6244851" y="2480025"/>
            <a:ext cx="17430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Nature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8"/>
          <p:cNvSpPr txBox="1"/>
          <p:nvPr/>
        </p:nvSpPr>
        <p:spPr>
          <a:xfrm rot="-5401758">
            <a:off x="4877310" y="2509875"/>
            <a:ext cx="1760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Amount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8"/>
          <p:cNvSpPr txBox="1"/>
          <p:nvPr/>
        </p:nvSpPr>
        <p:spPr>
          <a:xfrm rot="581">
            <a:off x="5573300" y="3235700"/>
            <a:ext cx="17739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Effect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5484125" y="3749250"/>
            <a:ext cx="23934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… the </a:t>
            </a:r>
            <a:r>
              <a:rPr lang="en" sz="12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effect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of the new </a:t>
            </a:r>
            <a:b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work does not include any negative impact on the </a:t>
            </a:r>
            <a:b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creator or the value of the original work (think $!).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573300" y="1845250"/>
            <a:ext cx="1773900" cy="1739400"/>
          </a:xfrm>
          <a:prstGeom prst="rect">
            <a:avLst/>
          </a:prstGeom>
          <a:solidFill>
            <a:srgbClr val="AE29A2"/>
          </a:solidFill>
          <a:ln w="9525" cap="flat" cmpd="sng">
            <a:solidFill>
              <a:srgbClr val="AE2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Common examples</a:t>
            </a: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Schoolwork and education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Criticizing or commenting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News reporting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Comedy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18" descr="As creators, we need to be aware of copyright law and the appropriate ways to use original work responsibly with fair use. Being a creator means giving credit where credit is due, and getting credit for your original work!" title="Creativity, Copyright, and Fair Us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00" y="2571750"/>
            <a:ext cx="3221200" cy="24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569575" y="190700"/>
            <a:ext cx="5577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ASK &amp; </a:t>
            </a:r>
            <a:r>
              <a:rPr lang="en" sz="2800" b="1">
                <a:solidFill>
                  <a:srgbClr val="E61414"/>
                </a:solidFill>
              </a:rPr>
              <a:t>ATTRIBUTE</a:t>
            </a:r>
            <a:endParaRPr sz="2800" b="1">
              <a:solidFill>
                <a:srgbClr val="E61414"/>
              </a:solidFill>
            </a:endParaRPr>
          </a:p>
        </p:txBody>
      </p:sp>
      <p:graphicFrame>
        <p:nvGraphicFramePr>
          <p:cNvPr id="106" name="Google Shape;106;p19"/>
          <p:cNvGraphicFramePr/>
          <p:nvPr/>
        </p:nvGraphicFramePr>
        <p:xfrm>
          <a:off x="422000" y="72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{3BA48AAF-9EA2-47C1-81B1-E1A91FDF6DA0}</a:tableStyleId>
              </a:tblPr>
              <a:tblGrid>
                <a:gridCol w="422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Ask</a:t>
                      </a:r>
                      <a:endParaRPr sz="2800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/>
                        <a:t>Attribute</a:t>
                      </a:r>
                      <a:endParaRPr sz="2800"/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50"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What kind of copyright license does the creative work have?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How much of the work can you use?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Do I need to get permission from the creator to use it?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E61414"/>
                          </a:solidFill>
                        </a:rPr>
                        <a:t>HOW?</a:t>
                      </a:r>
                      <a:endParaRPr sz="1600" b="1">
                        <a:solidFill>
                          <a:srgbClr val="E61414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Do a </a:t>
                      </a:r>
                      <a:r>
                        <a:rPr lang="en" sz="1600" u="sng">
                          <a:solidFill>
                            <a:schemeClr val="hlink"/>
                          </a:solidFill>
                          <a:hlinkClick r:id="rId3"/>
                        </a:rPr>
                        <a:t>reverse-image search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to try to find the original creator of the image.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If the photo has a regular copyright, email or get ahold of the creator to ask permission.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Have I provided attribution (give credit) to the creator?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If you get permission, provide attribution by listing the author and date.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30200" algn="l" rtl="0">
                        <a:lnSpc>
                          <a:spcPct val="114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Also add a link back to the photo's source. You might also use a citation.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E29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7" name="Google Shape;107;p19"/>
          <p:cNvCxnSpPr/>
          <p:nvPr/>
        </p:nvCxnSpPr>
        <p:spPr>
          <a:xfrm rot="10800000" flipH="1">
            <a:off x="419150" y="3012225"/>
            <a:ext cx="8452200" cy="62700"/>
          </a:xfrm>
          <a:prstGeom prst="straightConnector1">
            <a:avLst/>
          </a:prstGeom>
          <a:noFill/>
          <a:ln w="9525" cap="flat" cmpd="sng">
            <a:solidFill>
              <a:srgbClr val="AE29A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212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1414"/>
                </a:solidFill>
              </a:rPr>
              <a:t>Consequences </a:t>
            </a:r>
            <a:r>
              <a:rPr lang="en"/>
              <a:t>… If you steal from a store?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11475" y="785675"/>
            <a:ext cx="6442200" cy="15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Prices</a:t>
            </a:r>
            <a:r>
              <a:rPr lang="en">
                <a:solidFill>
                  <a:srgbClr val="434343"/>
                </a:solidFill>
              </a:rPr>
              <a:t> go up for everyone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Restorative Justice</a:t>
            </a:r>
            <a:r>
              <a:rPr lang="en">
                <a:solidFill>
                  <a:srgbClr val="434343"/>
                </a:solidFill>
              </a:rPr>
              <a:t> - saying “sorry” to your victim for what you’ve done </a:t>
            </a:r>
            <a:r>
              <a:rPr lang="en" b="1">
                <a:solidFill>
                  <a:srgbClr val="434343"/>
                </a:solidFill>
              </a:rPr>
              <a:t>Community Service</a:t>
            </a:r>
            <a:r>
              <a:rPr lang="en">
                <a:solidFill>
                  <a:srgbClr val="434343"/>
                </a:solidFill>
              </a:rPr>
              <a:t> - spending your time helping others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Jail </a:t>
            </a:r>
            <a:r>
              <a:rPr lang="en">
                <a:solidFill>
                  <a:srgbClr val="434343"/>
                </a:solidFill>
              </a:rPr>
              <a:t>- in the very worst cases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1393725" y="2558525"/>
            <a:ext cx="753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1414"/>
                </a:solidFill>
              </a:rPr>
              <a:t>Consequences </a:t>
            </a:r>
            <a:r>
              <a:rPr lang="en"/>
              <a:t>… If you steal from a website?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2068950" y="3313425"/>
            <a:ext cx="60366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Redoing the assignment</a:t>
            </a:r>
            <a:r>
              <a:rPr lang="en" sz="1800">
                <a:solidFill>
                  <a:srgbClr val="434343"/>
                </a:solidFill>
              </a:rPr>
              <a:t> - you have to do the work 2X!!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The Principal and your Parents</a:t>
            </a:r>
            <a:r>
              <a:rPr lang="en" sz="1800">
                <a:solidFill>
                  <a:srgbClr val="434343"/>
                </a:solidFill>
              </a:rPr>
              <a:t> are notified (especially if you do this more than once and in more than one subject!)</a:t>
            </a: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50" y="3147050"/>
            <a:ext cx="1694450" cy="16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75" y="785675"/>
            <a:ext cx="1694450" cy="16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what about Cheating?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1166375" y="1323475"/>
            <a:ext cx="23898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That’s </a:t>
            </a:r>
            <a:r>
              <a:rPr lang="en" sz="2400" b="1">
                <a:solidFill>
                  <a:srgbClr val="E61414"/>
                </a:solidFill>
              </a:rPr>
              <a:t>theft </a:t>
            </a:r>
            <a:r>
              <a:rPr lang="en" sz="2400">
                <a:solidFill>
                  <a:srgbClr val="434343"/>
                </a:solidFill>
              </a:rPr>
              <a:t>too!</a:t>
            </a: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124" name="Google Shape;124;p21" descr="Image result for 3d thief brain"/>
          <p:cNvPicPr preferRelativeResize="0"/>
          <p:nvPr/>
        </p:nvPicPr>
        <p:blipFill rotWithShape="1">
          <a:blip r:embed="rId3">
            <a:alphaModFix/>
          </a:blip>
          <a:srcRect r="4961" b="8374"/>
          <a:stretch/>
        </p:blipFill>
        <p:spPr>
          <a:xfrm>
            <a:off x="2234600" y="2152350"/>
            <a:ext cx="2000750" cy="201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4572000" y="1742424"/>
            <a:ext cx="4392300" cy="2665200"/>
          </a:xfrm>
          <a:prstGeom prst="wedgeRoundRectCallout">
            <a:avLst>
              <a:gd name="adj1" fmla="val -59338"/>
              <a:gd name="adj2" fmla="val -630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41B47"/>
                </a:solidFill>
              </a:rPr>
              <a:t>I’m stealing other people’s work, their thinking and understanding! Doing my own work is how I will learn best where I need to improve!!</a:t>
            </a:r>
            <a:endParaRPr sz="2400" b="1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2"/>
          <p:cNvGrpSpPr/>
          <p:nvPr/>
        </p:nvGrpSpPr>
        <p:grpSpPr>
          <a:xfrm>
            <a:off x="5408450" y="136250"/>
            <a:ext cx="2316300" cy="3137100"/>
            <a:chOff x="5408450" y="136250"/>
            <a:chExt cx="2316300" cy="3137100"/>
          </a:xfrm>
        </p:grpSpPr>
        <p:pic>
          <p:nvPicPr>
            <p:cNvPr id="131" name="Google Shape;131;p22"/>
            <p:cNvPicPr preferRelativeResize="0"/>
            <p:nvPr/>
          </p:nvPicPr>
          <p:blipFill rotWithShape="1">
            <a:blip r:embed="rId3">
              <a:alphaModFix/>
            </a:blip>
            <a:srcRect l="15617" t="7338" r="14817" b="6320"/>
            <a:stretch/>
          </p:blipFill>
          <p:spPr>
            <a:xfrm>
              <a:off x="5509400" y="1428050"/>
              <a:ext cx="1486650" cy="184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22"/>
            <p:cNvSpPr/>
            <p:nvPr/>
          </p:nvSpPr>
          <p:spPr>
            <a:xfrm>
              <a:off x="5408450" y="136250"/>
              <a:ext cx="2316300" cy="1159500"/>
            </a:xfrm>
            <a:prstGeom prst="wedgeRoundRectCallout">
              <a:avLst>
                <a:gd name="adj1" fmla="val 5688"/>
                <a:gd name="adj2" fmla="val 76673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rgbClr val="741B47"/>
                  </a:solidFill>
                </a:rPr>
                <a:t>People don’t care about the assignment and therefore don’t put in the effort, but want to hand in something!</a:t>
              </a:r>
              <a:endParaRPr b="1">
                <a:solidFill>
                  <a:srgbClr val="741B47"/>
                </a:solidFill>
              </a:endParaRPr>
            </a:p>
          </p:txBody>
        </p:sp>
      </p:grp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311700" y="136250"/>
            <a:ext cx="763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1414"/>
                </a:solidFill>
              </a:rPr>
              <a:t>Cheating</a:t>
            </a:r>
            <a:endParaRPr b="1">
              <a:solidFill>
                <a:srgbClr val="E61414"/>
              </a:solidFill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213325" y="1046400"/>
            <a:ext cx="3030900" cy="572700"/>
          </a:xfrm>
          <a:prstGeom prst="wedgeRoundRectCallout">
            <a:avLst>
              <a:gd name="adj1" fmla="val -5359"/>
              <a:gd name="adj2" fmla="val 11115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89550" y="1046400"/>
            <a:ext cx="29547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i="1">
                <a:solidFill>
                  <a:srgbClr val="741B47"/>
                </a:solidFill>
              </a:rPr>
              <a:t>Why do people cheat?</a:t>
            </a:r>
            <a:endParaRPr sz="2000" b="1" i="1">
              <a:solidFill>
                <a:srgbClr val="741B47"/>
              </a:solidFill>
            </a:endParaRPr>
          </a:p>
        </p:txBody>
      </p:sp>
      <p:grpSp>
        <p:nvGrpSpPr>
          <p:cNvPr id="136" name="Google Shape;136;p22"/>
          <p:cNvGrpSpPr/>
          <p:nvPr/>
        </p:nvGrpSpPr>
        <p:grpSpPr>
          <a:xfrm>
            <a:off x="3858225" y="2901838"/>
            <a:ext cx="1803300" cy="2137175"/>
            <a:chOff x="-2468750" y="196713"/>
            <a:chExt cx="1803300" cy="2137175"/>
          </a:xfrm>
        </p:grpSpPr>
        <p:pic>
          <p:nvPicPr>
            <p:cNvPr id="137" name="Google Shape;137;p22"/>
            <p:cNvPicPr preferRelativeResize="0"/>
            <p:nvPr/>
          </p:nvPicPr>
          <p:blipFill rotWithShape="1">
            <a:blip r:embed="rId4">
              <a:alphaModFix/>
            </a:blip>
            <a:srcRect l="8255" t="17942" r="9024" b="11832"/>
            <a:stretch/>
          </p:blipFill>
          <p:spPr>
            <a:xfrm>
              <a:off x="-2382537" y="949413"/>
              <a:ext cx="1630875" cy="13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2"/>
            <p:cNvSpPr/>
            <p:nvPr/>
          </p:nvSpPr>
          <p:spPr>
            <a:xfrm>
              <a:off x="-2468750" y="196713"/>
              <a:ext cx="1803300" cy="7527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741B47"/>
                  </a:solidFill>
                </a:rPr>
                <a:t>People who cheat believe they will not get caught.</a:t>
              </a:r>
              <a:endParaRPr b="1">
                <a:solidFill>
                  <a:srgbClr val="741B47"/>
                </a:solidFill>
              </a:endParaRPr>
            </a:p>
          </p:txBody>
        </p:sp>
      </p:grpSp>
      <p:grpSp>
        <p:nvGrpSpPr>
          <p:cNvPr id="139" name="Google Shape;139;p22"/>
          <p:cNvGrpSpPr/>
          <p:nvPr/>
        </p:nvGrpSpPr>
        <p:grpSpPr>
          <a:xfrm>
            <a:off x="6946875" y="2113975"/>
            <a:ext cx="1843200" cy="2925049"/>
            <a:chOff x="7294200" y="1933850"/>
            <a:chExt cx="1843200" cy="2925049"/>
          </a:xfrm>
        </p:grpSpPr>
        <p:pic>
          <p:nvPicPr>
            <p:cNvPr id="140" name="Google Shape;14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94225" y="3089475"/>
              <a:ext cx="1843150" cy="1769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2"/>
            <p:cNvSpPr/>
            <p:nvPr/>
          </p:nvSpPr>
          <p:spPr>
            <a:xfrm>
              <a:off x="7294200" y="1933850"/>
              <a:ext cx="1843200" cy="1044600"/>
            </a:xfrm>
            <a:prstGeom prst="wedgeRoundRectCallout">
              <a:avLst>
                <a:gd name="adj1" fmla="val -14134"/>
                <a:gd name="adj2" fmla="val 7191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741B47"/>
                  </a:solidFill>
                </a:rPr>
                <a:t>People are scared of failing. Sometimes they feel a lot of pressure.</a:t>
              </a:r>
              <a:endParaRPr b="1">
                <a:solidFill>
                  <a:srgbClr val="741B47"/>
                </a:solidFill>
              </a:endParaRPr>
            </a:p>
          </p:txBody>
        </p:sp>
      </p:grpSp>
      <p:grpSp>
        <p:nvGrpSpPr>
          <p:cNvPr id="142" name="Google Shape;142;p22"/>
          <p:cNvGrpSpPr/>
          <p:nvPr/>
        </p:nvGrpSpPr>
        <p:grpSpPr>
          <a:xfrm>
            <a:off x="372325" y="2434113"/>
            <a:ext cx="2712900" cy="2604925"/>
            <a:chOff x="531350" y="2395363"/>
            <a:chExt cx="2712900" cy="2604925"/>
          </a:xfrm>
        </p:grpSpPr>
        <p:pic>
          <p:nvPicPr>
            <p:cNvPr id="143" name="Google Shape;143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0050" y="3226375"/>
              <a:ext cx="1704195" cy="1773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2"/>
            <p:cNvSpPr/>
            <p:nvPr/>
          </p:nvSpPr>
          <p:spPr>
            <a:xfrm>
              <a:off x="531350" y="2395363"/>
              <a:ext cx="2712900" cy="8310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741B47"/>
                  </a:solidFill>
                </a:rPr>
                <a:t>People want to get a good mark, but don’t believe they can achieve at the level they want to.</a:t>
              </a:r>
              <a:endParaRPr b="1">
                <a:solidFill>
                  <a:srgbClr val="741B47"/>
                </a:solidFill>
              </a:endParaRPr>
            </a:p>
          </p:txBody>
        </p:sp>
      </p:grpSp>
      <p:grpSp>
        <p:nvGrpSpPr>
          <p:cNvPr id="145" name="Google Shape;145;p22"/>
          <p:cNvGrpSpPr/>
          <p:nvPr/>
        </p:nvGrpSpPr>
        <p:grpSpPr>
          <a:xfrm>
            <a:off x="3424700" y="62488"/>
            <a:ext cx="1803300" cy="2704948"/>
            <a:chOff x="3424700" y="62488"/>
            <a:chExt cx="1803300" cy="2704948"/>
          </a:xfrm>
        </p:grpSpPr>
        <p:pic>
          <p:nvPicPr>
            <p:cNvPr id="146" name="Google Shape;146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71537" y="1271524"/>
              <a:ext cx="1709626" cy="1495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2"/>
            <p:cNvSpPr/>
            <p:nvPr/>
          </p:nvSpPr>
          <p:spPr>
            <a:xfrm>
              <a:off x="3424700" y="62488"/>
              <a:ext cx="1803300" cy="1074600"/>
            </a:xfrm>
            <a:prstGeom prst="wedgeRoundRectCallout">
              <a:avLst>
                <a:gd name="adj1" fmla="val 2301"/>
                <a:gd name="adj2" fmla="val 65191"/>
                <a:gd name="adj3" fmla="val 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741B47"/>
                  </a:solidFill>
                </a:rPr>
                <a:t>People don’t start studying in time and panic.</a:t>
              </a:r>
              <a:endParaRPr b="1">
                <a:solidFill>
                  <a:srgbClr val="741B4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On-screen Show (16:9)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Rubik</vt:lpstr>
      <vt:lpstr>Times New Roman</vt:lpstr>
      <vt:lpstr>Lato Black</vt:lpstr>
      <vt:lpstr>Arial</vt:lpstr>
      <vt:lpstr>Lato</vt:lpstr>
      <vt:lpstr>Simple Light</vt:lpstr>
      <vt:lpstr>Plagiarism and Cheating</vt:lpstr>
      <vt:lpstr>Would you steal something from a store?</vt:lpstr>
      <vt:lpstr>Learning Goals and Success Criteria</vt:lpstr>
      <vt:lpstr>Plagiarism = Stealing Ideas from Others</vt:lpstr>
      <vt:lpstr>PowerPoint Presentation</vt:lpstr>
      <vt:lpstr>PowerPoint Presentation</vt:lpstr>
      <vt:lpstr>Consequences … If you steal from a store?</vt:lpstr>
      <vt:lpstr>And what about Cheating?</vt:lpstr>
      <vt:lpstr>Cheating</vt:lpstr>
      <vt:lpstr>And, yes, teachers ask you to work together (collaborate) … What’s the difference between collaborating and cheating?</vt:lpstr>
      <vt:lpstr>So how do you give credit to people’s ideas?</vt:lpstr>
      <vt:lpstr> And here’s what a Works Cited,               Properly Formatted using MLA, might look like: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 and Cheating</dc:title>
  <dc:creator>Beth Wolf</dc:creator>
  <cp:lastModifiedBy>Beth Wolf</cp:lastModifiedBy>
  <cp:revision>1</cp:revision>
  <dcterms:modified xsi:type="dcterms:W3CDTF">2022-10-18T03:45:00Z</dcterms:modified>
</cp:coreProperties>
</file>